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2"/>
  </p:notesMasterIdLst>
  <p:handoutMasterIdLst>
    <p:handoutMasterId r:id="rId43"/>
  </p:handoutMasterIdLst>
  <p:sldIdLst>
    <p:sldId id="1661" r:id="rId5"/>
    <p:sldId id="1806" r:id="rId6"/>
    <p:sldId id="1835" r:id="rId7"/>
    <p:sldId id="1847" r:id="rId8"/>
    <p:sldId id="1666" r:id="rId9"/>
    <p:sldId id="1671" r:id="rId10"/>
    <p:sldId id="1669" r:id="rId11"/>
    <p:sldId id="1668" r:id="rId12"/>
    <p:sldId id="1817" r:id="rId13"/>
    <p:sldId id="1573" r:id="rId14"/>
    <p:sldId id="1565" r:id="rId15"/>
    <p:sldId id="1836" r:id="rId16"/>
    <p:sldId id="1852" r:id="rId17"/>
    <p:sldId id="1674" r:id="rId18"/>
    <p:sldId id="1837" r:id="rId19"/>
    <p:sldId id="1662" r:id="rId20"/>
    <p:sldId id="1848" r:id="rId21"/>
    <p:sldId id="1570" r:id="rId22"/>
    <p:sldId id="1839" r:id="rId23"/>
    <p:sldId id="1849" r:id="rId24"/>
    <p:sldId id="1584" r:id="rId25"/>
    <p:sldId id="1821" r:id="rId26"/>
    <p:sldId id="1838" r:id="rId27"/>
    <p:sldId id="1850" r:id="rId28"/>
    <p:sldId id="1853" r:id="rId29"/>
    <p:sldId id="1854" r:id="rId30"/>
    <p:sldId id="308" r:id="rId31"/>
    <p:sldId id="307" r:id="rId32"/>
    <p:sldId id="1634" r:id="rId33"/>
    <p:sldId id="1822" r:id="rId34"/>
    <p:sldId id="1840" r:id="rId35"/>
    <p:sldId id="1851" r:id="rId36"/>
    <p:sldId id="1833" r:id="rId37"/>
    <p:sldId id="1599" r:id="rId38"/>
    <p:sldId id="1829" r:id="rId39"/>
    <p:sldId id="1826" r:id="rId40"/>
    <p:sldId id="1819"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1661"/>
            <p14:sldId id="1806"/>
            <p14:sldId id="1835"/>
          </p14:sldIdLst>
        </p14:section>
        <p14:section name="Introduction" id="{14743BF2-6725-4F12-BD4E-6F9834EA3073}">
          <p14:sldIdLst>
            <p14:sldId id="1847"/>
            <p14:sldId id="1666"/>
            <p14:sldId id="1671"/>
            <p14:sldId id="1669"/>
            <p14:sldId id="1668"/>
            <p14:sldId id="1817"/>
            <p14:sldId id="1573"/>
            <p14:sldId id="1565"/>
          </p14:sldIdLst>
        </p14:section>
        <p14:section name="New features" id="{F0740FC2-AEEA-4B26-AAD0-3262425666B9}">
          <p14:sldIdLst>
            <p14:sldId id="1836"/>
            <p14:sldId id="1852"/>
            <p14:sldId id="1674"/>
            <p14:sldId id="1837"/>
            <p14:sldId id="1662"/>
            <p14:sldId id="1848"/>
            <p14:sldId id="1570"/>
            <p14:sldId id="1839"/>
            <p14:sldId id="1849"/>
            <p14:sldId id="1584"/>
            <p14:sldId id="1821"/>
          </p14:sldIdLst>
        </p14:section>
        <p14:section name="SP and Teams" id="{99F44058-795C-41DD-A033-5EF67A1EBAD0}">
          <p14:sldIdLst>
            <p14:sldId id="1838"/>
            <p14:sldId id="1850"/>
            <p14:sldId id="1853"/>
            <p14:sldId id="1854"/>
            <p14:sldId id="308"/>
            <p14:sldId id="307"/>
            <p14:sldId id="1634"/>
            <p14:sldId id="1822"/>
          </p14:sldIdLst>
        </p14:section>
        <p14:section name="SP Portals" id="{C7D6EE13-937B-4E42-96A1-BF328D89DB98}">
          <p14:sldIdLst>
            <p14:sldId id="1840"/>
            <p14:sldId id="1851"/>
          </p14:sldIdLst>
        </p14:section>
        <p14:section name="Closing" id="{9E25AFF3-C00E-44C8-B9D7-BB14ACC4C044}">
          <p14:sldIdLst>
            <p14:sldId id="1833"/>
            <p14:sldId id="1599"/>
            <p14:sldId id="1829"/>
            <p14:sldId id="1826"/>
            <p14:sldId id="181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Jeremy Mazner" initials="JM" lastIdx="1" clrIdx="4">
    <p:extLst>
      <p:ext uri="{19B8F6BF-5375-455C-9EA6-DF929625EA0E}">
        <p15:presenceInfo xmlns:p15="http://schemas.microsoft.com/office/powerpoint/2012/main" userId="S::jmazner@microsoft.com::53aa532d-3a1a-4d9f-b0b5-e4f86325260a" providerId="AD"/>
      </p:ext>
    </p:extLst>
  </p:cmAuthor>
  <p:cmAuthor id="5" name="Luca Bandinelli" initials="LB" lastIdx="2" clrIdx="5">
    <p:extLst>
      <p:ext uri="{19B8F6BF-5375-455C-9EA6-DF929625EA0E}">
        <p15:presenceInfo xmlns:p15="http://schemas.microsoft.com/office/powerpoint/2012/main" userId="S::lucaband@microsoft.com::57ae5c47-08e3-4296-aa82-17ea96a76e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1A1A1A"/>
    <a:srgbClr val="FFFFFF"/>
    <a:srgbClr val="0078D4"/>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927668-00F4-4AE5-B41E-76EAC895CBE5}" v="4" dt="2018-05-08T14:27:24.4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0419" autoAdjust="0"/>
  </p:normalViewPr>
  <p:slideViewPr>
    <p:cSldViewPr snapToGrid="0">
      <p:cViewPr varScale="1">
        <p:scale>
          <a:sx n="98" d="100"/>
          <a:sy n="98" d="100"/>
        </p:scale>
        <p:origin x="1128"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sa Juvonen" userId="c7243be1-99a3-4752-ab2a-0cf698cf8236" providerId="ADAL" clId="{30927668-00F4-4AE5-B41E-76EAC895CBE5}"/>
    <pc:docChg chg="custSel addSld delSld modSld modSection">
      <pc:chgData name="Vesa Juvonen" userId="c7243be1-99a3-4752-ab2a-0cf698cf8236" providerId="ADAL" clId="{30927668-00F4-4AE5-B41E-76EAC895CBE5}" dt="2018-05-09T14:20:05.560" v="251" actId="404"/>
      <pc:docMkLst>
        <pc:docMk/>
      </pc:docMkLst>
      <pc:sldChg chg="del">
        <pc:chgData name="Vesa Juvonen" userId="c7243be1-99a3-4752-ab2a-0cf698cf8236" providerId="ADAL" clId="{30927668-00F4-4AE5-B41E-76EAC895CBE5}" dt="2018-05-08T01:23:45.654" v="9" actId="2696"/>
        <pc:sldMkLst>
          <pc:docMk/>
          <pc:sldMk cId="3786999029" sldId="305"/>
        </pc:sldMkLst>
      </pc:sldChg>
      <pc:sldChg chg="del">
        <pc:chgData name="Vesa Juvonen" userId="c7243be1-99a3-4752-ab2a-0cf698cf8236" providerId="ADAL" clId="{30927668-00F4-4AE5-B41E-76EAC895CBE5}" dt="2018-05-08T01:23:45.650" v="8" actId="2696"/>
        <pc:sldMkLst>
          <pc:docMk/>
          <pc:sldMk cId="398107458" sldId="306"/>
        </pc:sldMkLst>
      </pc:sldChg>
      <pc:sldChg chg="addSp">
        <pc:chgData name="Vesa Juvonen" userId="c7243be1-99a3-4752-ab2a-0cf698cf8236" providerId="ADAL" clId="{30927668-00F4-4AE5-B41E-76EAC895CBE5}" dt="2018-05-08T23:17:02.975" v="98" actId="1036"/>
        <pc:sldMkLst>
          <pc:docMk/>
          <pc:sldMk cId="384017642" sldId="307"/>
        </pc:sldMkLst>
        <pc:grpChg chg="add">
          <ac:chgData name="Vesa Juvonen" userId="c7243be1-99a3-4752-ab2a-0cf698cf8236" providerId="ADAL" clId="{30927668-00F4-4AE5-B41E-76EAC895CBE5}" dt="2018-05-08T23:17:02.975" v="98" actId="1036"/>
          <ac:grpSpMkLst>
            <pc:docMk/>
            <pc:sldMk cId="384017642" sldId="307"/>
            <ac:grpSpMk id="4" creationId="{637FBDCD-8FA9-43B1-AEFE-071A95FE4094}"/>
          </ac:grpSpMkLst>
        </pc:grpChg>
      </pc:sldChg>
      <pc:sldChg chg="addSp modSp">
        <pc:chgData name="Vesa Juvonen" userId="c7243be1-99a3-4752-ab2a-0cf698cf8236" providerId="ADAL" clId="{30927668-00F4-4AE5-B41E-76EAC895CBE5}" dt="2018-05-08T23:16:58.879" v="97" actId="20577"/>
        <pc:sldMkLst>
          <pc:docMk/>
          <pc:sldMk cId="2579538057" sldId="308"/>
        </pc:sldMkLst>
        <pc:spChg chg="mod">
          <ac:chgData name="Vesa Juvonen" userId="c7243be1-99a3-4752-ab2a-0cf698cf8236" providerId="ADAL" clId="{30927668-00F4-4AE5-B41E-76EAC895CBE5}" dt="2018-05-08T23:16:58.879" v="97" actId="20577"/>
          <ac:spMkLst>
            <pc:docMk/>
            <pc:sldMk cId="2579538057" sldId="308"/>
            <ac:spMk id="6" creationId="{F4CFC6D2-95F2-4812-AE9D-7C7578F50213}"/>
          </ac:spMkLst>
        </pc:spChg>
        <pc:grpChg chg="add">
          <ac:chgData name="Vesa Juvonen" userId="c7243be1-99a3-4752-ab2a-0cf698cf8236" providerId="ADAL" clId="{30927668-00F4-4AE5-B41E-76EAC895CBE5}" dt="2018-05-08T23:16:55.514" v="92" actId="20577"/>
          <ac:grpSpMkLst>
            <pc:docMk/>
            <pc:sldMk cId="2579538057" sldId="308"/>
            <ac:grpSpMk id="4" creationId="{BF9C28B9-48E7-48CD-9F3B-13612A56FD70}"/>
          </ac:grpSpMkLst>
        </pc:grpChg>
      </pc:sldChg>
      <pc:sldChg chg="delSp modSp">
        <pc:chgData name="Vesa Juvonen" userId="c7243be1-99a3-4752-ab2a-0cf698cf8236" providerId="ADAL" clId="{30927668-00F4-4AE5-B41E-76EAC895CBE5}" dt="2018-05-08T00:22:53.790" v="6" actId="478"/>
        <pc:sldMkLst>
          <pc:docMk/>
          <pc:sldMk cId="1661500330" sldId="1565"/>
        </pc:sldMkLst>
        <pc:spChg chg="mod">
          <ac:chgData name="Vesa Juvonen" userId="c7243be1-99a3-4752-ab2a-0cf698cf8236" providerId="ADAL" clId="{30927668-00F4-4AE5-B41E-76EAC895CBE5}" dt="2018-05-08T00:22:38.834" v="5" actId="108"/>
          <ac:spMkLst>
            <pc:docMk/>
            <pc:sldMk cId="1661500330" sldId="1565"/>
            <ac:spMk id="13" creationId="{00000000-0000-0000-0000-000000000000}"/>
          </ac:spMkLst>
        </pc:spChg>
        <pc:spChg chg="del">
          <ac:chgData name="Vesa Juvonen" userId="c7243be1-99a3-4752-ab2a-0cf698cf8236" providerId="ADAL" clId="{30927668-00F4-4AE5-B41E-76EAC895CBE5}" dt="2018-05-08T00:22:53.790" v="6" actId="478"/>
          <ac:spMkLst>
            <pc:docMk/>
            <pc:sldMk cId="1661500330" sldId="1565"/>
            <ac:spMk id="17" creationId="{80D6215D-9643-4C3D-BF83-D287F2DA62F7}"/>
          </ac:spMkLst>
        </pc:spChg>
      </pc:sldChg>
      <pc:sldChg chg="modSp">
        <pc:chgData name="Vesa Juvonen" userId="c7243be1-99a3-4752-ab2a-0cf698cf8236" providerId="ADAL" clId="{30927668-00F4-4AE5-B41E-76EAC895CBE5}" dt="2018-05-08T23:16:29.213" v="88" actId="20577"/>
        <pc:sldMkLst>
          <pc:docMk/>
          <pc:sldMk cId="2560154859" sldId="1662"/>
        </pc:sldMkLst>
        <pc:spChg chg="mod">
          <ac:chgData name="Vesa Juvonen" userId="c7243be1-99a3-4752-ab2a-0cf698cf8236" providerId="ADAL" clId="{30927668-00F4-4AE5-B41E-76EAC895CBE5}" dt="2018-05-08T23:16:29.213" v="88" actId="20577"/>
          <ac:spMkLst>
            <pc:docMk/>
            <pc:sldMk cId="2560154859" sldId="1662"/>
            <ac:spMk id="10" creationId="{171B01B5-8511-4F1B-A40C-87FC52973A6A}"/>
          </ac:spMkLst>
        </pc:spChg>
      </pc:sldChg>
      <pc:sldChg chg="modAnim">
        <pc:chgData name="Vesa Juvonen" userId="c7243be1-99a3-4752-ab2a-0cf698cf8236" providerId="ADAL" clId="{30927668-00F4-4AE5-B41E-76EAC895CBE5}" dt="2018-05-08T00:21:03.232" v="4" actId="2696"/>
        <pc:sldMkLst>
          <pc:docMk/>
          <pc:sldMk cId="891736583" sldId="1669"/>
        </pc:sldMkLst>
      </pc:sldChg>
      <pc:sldChg chg="del">
        <pc:chgData name="Vesa Juvonen" userId="c7243be1-99a3-4752-ab2a-0cf698cf8236" providerId="ADAL" clId="{30927668-00F4-4AE5-B41E-76EAC895CBE5}" dt="2018-05-08T21:29:54.411" v="79" actId="2696"/>
        <pc:sldMkLst>
          <pc:docMk/>
          <pc:sldMk cId="25717109" sldId="1820"/>
        </pc:sldMkLst>
      </pc:sldChg>
      <pc:sldChg chg="modSp">
        <pc:chgData name="Vesa Juvonen" userId="c7243be1-99a3-4752-ab2a-0cf698cf8236" providerId="ADAL" clId="{30927668-00F4-4AE5-B41E-76EAC895CBE5}" dt="2018-05-08T23:17:44.940" v="105" actId="1036"/>
        <pc:sldMkLst>
          <pc:docMk/>
          <pc:sldMk cId="3018586033" sldId="1829"/>
        </pc:sldMkLst>
        <pc:spChg chg="mod">
          <ac:chgData name="Vesa Juvonen" userId="c7243be1-99a3-4752-ab2a-0cf698cf8236" providerId="ADAL" clId="{30927668-00F4-4AE5-B41E-76EAC895CBE5}" dt="2018-05-08T23:17:44.940" v="105" actId="1036"/>
          <ac:spMkLst>
            <pc:docMk/>
            <pc:sldMk cId="3018586033" sldId="1829"/>
            <ac:spMk id="5" creationId="{CE7CBB8A-6778-49A2-8BB1-E19C93C5ABE2}"/>
          </ac:spMkLst>
        </pc:spChg>
      </pc:sldChg>
      <pc:sldChg chg="modSp">
        <pc:chgData name="Vesa Juvonen" userId="c7243be1-99a3-4752-ab2a-0cf698cf8236" providerId="ADAL" clId="{30927668-00F4-4AE5-B41E-76EAC895CBE5}" dt="2018-05-09T14:20:05.560" v="251" actId="404"/>
        <pc:sldMkLst>
          <pc:docMk/>
          <pc:sldMk cId="570768988" sldId="1833"/>
        </pc:sldMkLst>
        <pc:spChg chg="mod">
          <ac:chgData name="Vesa Juvonen" userId="c7243be1-99a3-4752-ab2a-0cf698cf8236" providerId="ADAL" clId="{30927668-00F4-4AE5-B41E-76EAC895CBE5}" dt="2018-05-09T14:20:05.560" v="251" actId="404"/>
          <ac:spMkLst>
            <pc:docMk/>
            <pc:sldMk cId="570768988" sldId="1833"/>
            <ac:spMk id="2" creationId="{00000000-0000-0000-0000-000000000000}"/>
          </ac:spMkLst>
        </pc:spChg>
        <pc:spChg chg="mod">
          <ac:chgData name="Vesa Juvonen" userId="c7243be1-99a3-4752-ab2a-0cf698cf8236" providerId="ADAL" clId="{30927668-00F4-4AE5-B41E-76EAC895CBE5}" dt="2018-05-09T14:18:58.844" v="243" actId="20577"/>
          <ac:spMkLst>
            <pc:docMk/>
            <pc:sldMk cId="570768988" sldId="1833"/>
            <ac:spMk id="3" creationId="{00000000-0000-0000-0000-000000000000}"/>
          </ac:spMkLst>
        </pc:spChg>
      </pc:sldChg>
      <pc:sldChg chg="modSp modNotesTx">
        <pc:chgData name="Vesa Juvonen" userId="c7243be1-99a3-4752-ab2a-0cf698cf8236" providerId="ADAL" clId="{30927668-00F4-4AE5-B41E-76EAC895CBE5}" dt="2018-05-08T22:54:03.402" v="80" actId="20577"/>
        <pc:sldMkLst>
          <pc:docMk/>
          <pc:sldMk cId="1345693116" sldId="1847"/>
        </pc:sldMkLst>
        <pc:spChg chg="mod">
          <ac:chgData name="Vesa Juvonen" userId="c7243be1-99a3-4752-ab2a-0cf698cf8236" providerId="ADAL" clId="{30927668-00F4-4AE5-B41E-76EAC895CBE5}" dt="2018-05-08T16:39:24.435" v="37" actId="20577"/>
          <ac:spMkLst>
            <pc:docMk/>
            <pc:sldMk cId="1345693116" sldId="1847"/>
            <ac:spMk id="3" creationId="{9B36B138-5171-4A9C-AD5D-BD494732C349}"/>
          </ac:spMkLst>
        </pc:spChg>
      </pc:sldChg>
      <pc:sldChg chg="modSp">
        <pc:chgData name="Vesa Juvonen" userId="c7243be1-99a3-4752-ab2a-0cf698cf8236" providerId="ADAL" clId="{30927668-00F4-4AE5-B41E-76EAC895CBE5}" dt="2018-05-08T23:16:18.033" v="87" actId="20577"/>
        <pc:sldMkLst>
          <pc:docMk/>
          <pc:sldMk cId="2583777901" sldId="1849"/>
        </pc:sldMkLst>
        <pc:spChg chg="mod">
          <ac:chgData name="Vesa Juvonen" userId="c7243be1-99a3-4752-ab2a-0cf698cf8236" providerId="ADAL" clId="{30927668-00F4-4AE5-B41E-76EAC895CBE5}" dt="2018-05-08T23:16:18.033" v="87" actId="20577"/>
          <ac:spMkLst>
            <pc:docMk/>
            <pc:sldMk cId="2583777901" sldId="1849"/>
            <ac:spMk id="10" creationId="{171B01B5-8511-4F1B-A40C-87FC52973A6A}"/>
          </ac:spMkLst>
        </pc:spChg>
        <pc:spChg chg="mod">
          <ac:chgData name="Vesa Juvonen" userId="c7243be1-99a3-4752-ab2a-0cf698cf8236" providerId="ADAL" clId="{30927668-00F4-4AE5-B41E-76EAC895CBE5}" dt="2018-05-08T21:23:29.086" v="78" actId="20577"/>
          <ac:spMkLst>
            <pc:docMk/>
            <pc:sldMk cId="2583777901" sldId="1849"/>
            <ac:spMk id="11" creationId="{419CC94B-C2A8-4FE4-B23B-92D9ACBA37BA}"/>
          </ac:spMkLst>
        </pc:spChg>
      </pc:sldChg>
      <pc:sldChg chg="modSp">
        <pc:chgData name="Vesa Juvonen" userId="c7243be1-99a3-4752-ab2a-0cf698cf8236" providerId="ADAL" clId="{30927668-00F4-4AE5-B41E-76EAC895CBE5}" dt="2018-05-08T23:16:49.513" v="89" actId="20577"/>
        <pc:sldMkLst>
          <pc:docMk/>
          <pc:sldMk cId="2086916195" sldId="1850"/>
        </pc:sldMkLst>
        <pc:spChg chg="mod">
          <ac:chgData name="Vesa Juvonen" userId="c7243be1-99a3-4752-ab2a-0cf698cf8236" providerId="ADAL" clId="{30927668-00F4-4AE5-B41E-76EAC895CBE5}" dt="2018-05-08T23:16:49.513" v="89" actId="20577"/>
          <ac:spMkLst>
            <pc:docMk/>
            <pc:sldMk cId="2086916195" sldId="1850"/>
            <ac:spMk id="10" creationId="{171B01B5-8511-4F1B-A40C-87FC52973A6A}"/>
          </ac:spMkLst>
        </pc:spChg>
      </pc:sldChg>
      <pc:sldChg chg="modSp">
        <pc:chgData name="Vesa Juvonen" userId="c7243be1-99a3-4752-ab2a-0cf698cf8236" providerId="ADAL" clId="{30927668-00F4-4AE5-B41E-76EAC895CBE5}" dt="2018-05-08T23:17:29.035" v="99" actId="20577"/>
        <pc:sldMkLst>
          <pc:docMk/>
          <pc:sldMk cId="3550059798" sldId="1851"/>
        </pc:sldMkLst>
        <pc:spChg chg="mod">
          <ac:chgData name="Vesa Juvonen" userId="c7243be1-99a3-4752-ab2a-0cf698cf8236" providerId="ADAL" clId="{30927668-00F4-4AE5-B41E-76EAC895CBE5}" dt="2018-05-08T23:17:29.035" v="99" actId="20577"/>
          <ac:spMkLst>
            <pc:docMk/>
            <pc:sldMk cId="3550059798" sldId="1851"/>
            <ac:spMk id="10" creationId="{171B01B5-8511-4F1B-A40C-87FC52973A6A}"/>
          </ac:spMkLst>
        </pc:spChg>
      </pc:sldChg>
      <pc:sldChg chg="addSp add">
        <pc:chgData name="Vesa Juvonen" userId="c7243be1-99a3-4752-ab2a-0cf698cf8236" providerId="ADAL" clId="{30927668-00F4-4AE5-B41E-76EAC895CBE5}" dt="2018-05-08T23:16:52.959" v="90" actId="1036"/>
        <pc:sldMkLst>
          <pc:docMk/>
          <pc:sldMk cId="533785506" sldId="1853"/>
        </pc:sldMkLst>
        <pc:grpChg chg="add">
          <ac:chgData name="Vesa Juvonen" userId="c7243be1-99a3-4752-ab2a-0cf698cf8236" providerId="ADAL" clId="{30927668-00F4-4AE5-B41E-76EAC895CBE5}" dt="2018-05-08T23:16:52.959" v="90" actId="1036"/>
          <ac:grpSpMkLst>
            <pc:docMk/>
            <pc:sldMk cId="533785506" sldId="1853"/>
            <ac:grpSpMk id="4" creationId="{F5A58AE2-34C8-4415-9601-0DCB86FA5418}"/>
          </ac:grpSpMkLst>
        </pc:grpChg>
      </pc:sldChg>
      <pc:sldChg chg="addSp add">
        <pc:chgData name="Vesa Juvonen" userId="c7243be1-99a3-4752-ab2a-0cf698cf8236" providerId="ADAL" clId="{30927668-00F4-4AE5-B41E-76EAC895CBE5}" dt="2018-05-08T23:16:54.435" v="91" actId="1036"/>
        <pc:sldMkLst>
          <pc:docMk/>
          <pc:sldMk cId="2990560465" sldId="1854"/>
        </pc:sldMkLst>
        <pc:grpChg chg="add">
          <ac:chgData name="Vesa Juvonen" userId="c7243be1-99a3-4752-ab2a-0cf698cf8236" providerId="ADAL" clId="{30927668-00F4-4AE5-B41E-76EAC895CBE5}" dt="2018-05-08T23:16:54.435" v="91" actId="1036"/>
          <ac:grpSpMkLst>
            <pc:docMk/>
            <pc:sldMk cId="2990560465" sldId="1854"/>
            <ac:grpSpMk id="4" creationId="{B463AE01-782F-45B7-8A50-0E711ABDCFC4}"/>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09-May-18 17:17</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09-May-18 17:16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09-May-18 17:16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09-May-18 17:16</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6424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89336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09-May-18 17:16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47715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09-May-18 17:16</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3939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09-May-18 17:16</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290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09-May-18 17:16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66176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09-May-18 17:16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02444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09-May-18 17:16</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44801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09-May-18 17:16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7170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09-May-18 17:16</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26370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09-May-18 17:16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266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48712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09-May-18 17:16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75802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C1485-2C90-4E8F-8D41-29AB6EE6CE96}"/>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09-May-18 17:16</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63274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80667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541956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09-May-18 17:16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20482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5262A-CC2F-41F5-AE76-5F9CBD8BA0BC}"/>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2C49AF7A-1F87-42E0-89E1-83C17C92E552}" type="slidenum">
              <a:rPr lang="en-US" smtClean="0"/>
              <a:t>5</a:t>
            </a:fld>
            <a:endParaRPr lang="en-US"/>
          </a:p>
        </p:txBody>
      </p:sp>
    </p:spTree>
    <p:extLst>
      <p:ext uri="{BB962C8B-B14F-4D97-AF65-F5344CB8AC3E}">
        <p14:creationId xmlns:p14="http://schemas.microsoft.com/office/powerpoint/2010/main" val="193989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09-May-18 17:16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4934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4" name="Slide Number Placeholder 3">
            <a:extLst/>
          </p:cNvPr>
          <p:cNvSpPr>
            <a:spLocks noGrp="1"/>
          </p:cNvSpPr>
          <p:nvPr>
            <p:ph type="sldNum" sz="quarter" idx="10"/>
          </p:nvPr>
        </p:nvSpPr>
        <p:spPr/>
        <p:txBody>
          <a:bodyPr/>
          <a:lstStyle/>
          <a:p>
            <a:fld id="{BCBC6C70-6115-416C-ABAF-380504DF8D1B}" type="slidenum">
              <a:rPr lang="en-US" smtClean="0"/>
              <a:t>7</a:t>
            </a:fld>
            <a:endParaRPr lang="en-US"/>
          </a:p>
        </p:txBody>
      </p:sp>
    </p:spTree>
    <p:extLst>
      <p:ext uri="{BB962C8B-B14F-4D97-AF65-F5344CB8AC3E}">
        <p14:creationId xmlns:p14="http://schemas.microsoft.com/office/powerpoint/2010/main" val="328060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C8522-7C3C-402F-AE48-E7720B0A2D0F}"/>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endParaRPr lang="en-US"/>
          </a:p>
        </p:txBody>
      </p:sp>
      <p:sp>
        <p:nvSpPr>
          <p:cNvPr id="4" name="Header Placeholder 3">
            <a:extLst/>
          </p:cNvPr>
          <p:cNvSpPr>
            <a:spLocks noGrp="1"/>
          </p:cNvSpPr>
          <p:nvPr>
            <p:ph type="hdr" sz="quarter" idx="10"/>
          </p:nvPr>
        </p:nvSpPr>
        <p:spPr/>
        <p:txBody>
          <a:bodyPr/>
          <a:lstStyle/>
          <a:p>
            <a:endParaRPr lang="en-US" dirty="0"/>
          </a:p>
        </p:txBody>
      </p:sp>
      <p:sp>
        <p:nvSpPr>
          <p:cNvPr id="5" name="Footer Placeholder 4">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p:cNvPr>
          <p:cNvSpPr>
            <a:spLocks noGrp="1"/>
          </p:cNvSpPr>
          <p:nvPr>
            <p:ph type="dt" idx="12"/>
          </p:nvPr>
        </p:nvSpPr>
        <p:spPr/>
        <p:txBody>
          <a:bodyPr/>
          <a:lstStyle/>
          <a:p>
            <a:fld id="{D18B56EA-E28F-4F92-9F16-7A6F2501B303}" type="datetime8">
              <a:rPr lang="en-US" smtClean="0"/>
              <a:t>09-May-18 17:16</a:t>
            </a:fld>
            <a:endParaRPr lang="en-US" dirty="0"/>
          </a:p>
        </p:txBody>
      </p:sp>
      <p:sp>
        <p:nvSpPr>
          <p:cNvPr id="7" name="Slide Number Placeholder 6">
            <a:extLst/>
          </p:cNvPr>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46146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09-May-18 17:16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74606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AFB06-944E-47B7-BB4A-6AAF0ED9BE0F}"/>
            </a:ext>
          </a:extLst>
        </p:cNvPr>
        <p:cNvGrpSpPr/>
        <p:nvPr/>
      </p:nvGrpSpPr>
      <p:grpSpPr>
        <a:xfrm>
          <a:off x="0" y="0"/>
          <a:ext cx="0" cy="0"/>
          <a:chOff x="0" y="0"/>
          <a:chExt cx="0" cy="0"/>
        </a:xfrm>
      </p:grpSpPr>
      <p:sp>
        <p:nvSpPr>
          <p:cNvPr id="2" name="Slide Image Placeholder 1">
            <a:extLst/>
          </p:cNvPr>
          <p:cNvSpPr>
            <a:spLocks noGrp="1" noRot="1" noChangeAspect="1"/>
          </p:cNvSpPr>
          <p:nvPr>
            <p:ph type="sldImg"/>
          </p:nvPr>
        </p:nvSpPr>
        <p:spPr/>
      </p:sp>
      <p:sp>
        <p:nvSpPr>
          <p:cNvPr id="3" name="Notes Placeholder 2">
            <a:extLst/>
          </p:cNvPr>
          <p:cNvSpPr>
            <a:spLocks noGrp="1"/>
          </p:cNvSpPr>
          <p:nvPr>
            <p:ph type="body" idx="1"/>
          </p:nvPr>
        </p:nvSpPr>
        <p:spPr/>
        <p:txBody>
          <a:bodyPr/>
          <a:lstStyle/>
          <a:p>
            <a:r>
              <a:rPr lang="en-US" dirty="0"/>
              <a:t>TODO: add Adobe, </a:t>
            </a:r>
          </a:p>
          <a:p>
            <a:r>
              <a:rPr lang="en-US" dirty="0"/>
              <a:t>Other ODSP partners</a:t>
            </a:r>
          </a:p>
        </p:txBody>
      </p:sp>
      <p:sp>
        <p:nvSpPr>
          <p:cNvPr id="4" name="Slide Number Placeholder 3">
            <a:extLst/>
          </p:cNvPr>
          <p:cNvSpPr>
            <a:spLocks noGrp="1"/>
          </p:cNvSpPr>
          <p:nvPr>
            <p:ph type="sldNum" sz="quarter" idx="10"/>
          </p:nvPr>
        </p:nvSpPr>
        <p:spPr/>
        <p:txBody>
          <a:bodyPr/>
          <a:lstStyle/>
          <a:p>
            <a:fld id="{2C49AF7A-1F87-42E0-89E1-83C17C92E552}" type="slidenum">
              <a:rPr lang="en-US" smtClean="0"/>
              <a:t>10</a:t>
            </a:fld>
            <a:endParaRPr lang="en-US"/>
          </a:p>
        </p:txBody>
      </p:sp>
    </p:spTree>
    <p:extLst>
      <p:ext uri="{BB962C8B-B14F-4D97-AF65-F5344CB8AC3E}">
        <p14:creationId xmlns:p14="http://schemas.microsoft.com/office/powerpoint/2010/main" val="1754419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will be an animated slide that starts </a:t>
            </a:r>
            <a:r>
              <a:rPr lang="en-US"/>
              <a:t>with Experiences. </a:t>
            </a:r>
            <a:r>
              <a:rPr lang="en-US" dirty="0"/>
              <a:t>SPFx Momentum.  </a:t>
            </a:r>
            <a:r>
              <a:rPr lang="en-US"/>
              <a:t>Look to</a:t>
            </a:r>
            <a:r>
              <a:rPr lang="en-US" dirty="0"/>
              <a:t> engage with 3M</a:t>
            </a:r>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09-May-18 17:16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9833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4">
    <p:bg>
      <p:bgRef idx="1001">
        <a:schemeClr val="bg1"/>
      </p:bgRef>
    </p:bg>
    <p:spTree>
      <p:nvGrpSpPr>
        <p:cNvPr id="1" name=""/>
        <p:cNvGrpSpPr/>
        <p:nvPr/>
      </p:nvGrpSpPr>
      <p:grpSpPr>
        <a:xfrm>
          <a:off x="0" y="0"/>
          <a:ext cx="0" cy="0"/>
          <a:chOff x="0" y="0"/>
          <a:chExt cx="0" cy="0"/>
        </a:xfrm>
      </p:grpSpPr>
      <p:pic>
        <p:nvPicPr>
          <p:cNvPr id="8" name="Picture 7" descr="A person sitting on a table&#10;&#10;Description generated with high confidence">
            <a:extLst>
              <a:ext uri="{FF2B5EF4-FFF2-40B4-BE49-F238E27FC236}">
                <a16:creationId xmlns:a16="http://schemas.microsoft.com/office/drawing/2014/main" id="{FF9FD4B2-55A5-43D1-9FB6-FCB29527B790}"/>
              </a:ext>
            </a:extLst>
          </p:cNvPr>
          <p:cNvPicPr>
            <a:picLocks noChangeAspect="1"/>
          </p:cNvPicPr>
          <p:nvPr userDrawn="1"/>
        </p:nvPicPr>
        <p:blipFill>
          <a:blip r:embed="rId2"/>
          <a:stretch>
            <a:fillRect/>
          </a:stretch>
        </p:blipFill>
        <p:spPr>
          <a:xfrm flipH="1">
            <a:off x="-1" y="0"/>
            <a:ext cx="10289572" cy="6858000"/>
          </a:xfrm>
          <a:prstGeom prst="rect">
            <a:avLst/>
          </a:prstGeom>
        </p:spPr>
      </p:pic>
      <p:sp>
        <p:nvSpPr>
          <p:cNvPr id="9" name="Rectangle 8">
            <a:extLst>
              <a:ext uri="{FF2B5EF4-FFF2-40B4-BE49-F238E27FC236}">
                <a16:creationId xmlns:a16="http://schemas.microsoft.com/office/drawing/2014/main" id="{A5E253E6-C896-40A8-8DCB-34453EB09168}"/>
              </a:ext>
            </a:extLst>
          </p:cNvPr>
          <p:cNvSpPr/>
          <p:nvPr userDrawn="1"/>
        </p:nvSpPr>
        <p:spPr bwMode="auto">
          <a:xfrm>
            <a:off x="-1" y="0"/>
            <a:ext cx="12192001" cy="6858000"/>
          </a:xfrm>
          <a:prstGeom prst="rect">
            <a:avLst/>
          </a:prstGeom>
          <a:gradFill flip="none" rotWithShape="1">
            <a:gsLst>
              <a:gs pos="0">
                <a:schemeClr val="accent1">
                  <a:lumMod val="5000"/>
                  <a:lumOff val="95000"/>
                  <a:alpha val="5000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3"/>
          <a:srcRect t="16745" r="7128" b="16745"/>
          <a:stretch/>
        </p:blipFill>
        <p:spPr>
          <a:xfrm>
            <a:off x="5015733" y="0"/>
            <a:ext cx="7176267" cy="6858000"/>
          </a:xfrm>
          <a:prstGeom prst="rect">
            <a:avLst/>
          </a:prstGeom>
          <a:gradFill>
            <a:gsLst>
              <a:gs pos="0">
                <a:schemeClr val="accent1">
                  <a:lumMod val="5000"/>
                  <a:lumOff val="95000"/>
                  <a:alpha val="0"/>
                </a:schemeClr>
              </a:gs>
              <a:gs pos="62000">
                <a:schemeClr val="bg1"/>
              </a:gs>
            </a:gsLst>
            <a:lin ang="0" scaled="1"/>
          </a:gradFill>
        </p:spPr>
      </p:pic>
      <p:sp>
        <p:nvSpPr>
          <p:cNvPr id="2" name="Title 1"/>
          <p:cNvSpPr>
            <a:spLocks noGrp="1"/>
          </p:cNvSpPr>
          <p:nvPr>
            <p:ph type="title" hasCustomPrompt="1"/>
          </p:nvPr>
        </p:nvSpPr>
        <p:spPr>
          <a:xfrm>
            <a:off x="643273" y="4484652"/>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643273" y="5428748"/>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099700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5">
    <p:bg>
      <p:bgRef idx="1001">
        <a:schemeClr val="bg1"/>
      </p:bgRef>
    </p:bg>
    <p:spTree>
      <p:nvGrpSpPr>
        <p:cNvPr id="1" name=""/>
        <p:cNvGrpSpPr/>
        <p:nvPr/>
      </p:nvGrpSpPr>
      <p:grpSpPr>
        <a:xfrm>
          <a:off x="0" y="0"/>
          <a:ext cx="0" cy="0"/>
          <a:chOff x="0" y="0"/>
          <a:chExt cx="0" cy="0"/>
        </a:xfrm>
      </p:grpSpPr>
      <p:pic>
        <p:nvPicPr>
          <p:cNvPr id="6" name="Picture 5" descr="A picture containing indoor, floor, window, building&#10;&#10;Description generated with very high confidence">
            <a:extLst>
              <a:ext uri="{FF2B5EF4-FFF2-40B4-BE49-F238E27FC236}">
                <a16:creationId xmlns:a16="http://schemas.microsoft.com/office/drawing/2014/main" id="{13061662-D406-4AE6-9BFC-5161F75BE277}"/>
              </a:ext>
            </a:extLst>
          </p:cNvPr>
          <p:cNvPicPr>
            <a:picLocks noChangeAspect="1"/>
          </p:cNvPicPr>
          <p:nvPr userDrawn="1"/>
        </p:nvPicPr>
        <p:blipFill>
          <a:blip r:embed="rId2"/>
          <a:stretch>
            <a:fillRect/>
          </a:stretch>
        </p:blipFill>
        <p:spPr>
          <a:xfrm flipH="1">
            <a:off x="0" y="-19348"/>
            <a:ext cx="10347629" cy="6896695"/>
          </a:xfrm>
          <a:prstGeom prst="rect">
            <a:avLst/>
          </a:prstGeom>
        </p:spPr>
      </p:pic>
      <p:sp>
        <p:nvSpPr>
          <p:cNvPr id="9" name="Rectangle 8">
            <a:extLst>
              <a:ext uri="{FF2B5EF4-FFF2-40B4-BE49-F238E27FC236}">
                <a16:creationId xmlns:a16="http://schemas.microsoft.com/office/drawing/2014/main" id="{A5E253E6-C896-40A8-8DCB-34453EB09168}"/>
              </a:ext>
            </a:extLst>
          </p:cNvPr>
          <p:cNvSpPr/>
          <p:nvPr userDrawn="1"/>
        </p:nvSpPr>
        <p:spPr bwMode="auto">
          <a:xfrm>
            <a:off x="1" y="0"/>
            <a:ext cx="12192000" cy="6858000"/>
          </a:xfrm>
          <a:prstGeom prst="rect">
            <a:avLst/>
          </a:prstGeom>
          <a:gradFill flip="none" rotWithShape="1">
            <a:gsLst>
              <a:gs pos="0">
                <a:schemeClr val="accent1">
                  <a:lumMod val="5000"/>
                  <a:lumOff val="95000"/>
                  <a:alpha val="5000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3"/>
          <a:srcRect t="16745" r="7128" b="16745"/>
          <a:stretch/>
        </p:blipFill>
        <p:spPr>
          <a:xfrm>
            <a:off x="5015733" y="0"/>
            <a:ext cx="7176267" cy="6858000"/>
          </a:xfrm>
          <a:prstGeom prst="rect">
            <a:avLst/>
          </a:prstGeom>
          <a:gradFill>
            <a:gsLst>
              <a:gs pos="0">
                <a:schemeClr val="accent1">
                  <a:lumMod val="5000"/>
                  <a:lumOff val="95000"/>
                  <a:alpha val="0"/>
                </a:schemeClr>
              </a:gs>
              <a:gs pos="62000">
                <a:schemeClr val="bg1"/>
              </a:gs>
            </a:gsLst>
            <a:lin ang="0" scaled="1"/>
          </a:gradFill>
        </p:spPr>
      </p:pic>
      <p:sp>
        <p:nvSpPr>
          <p:cNvPr id="2" name="Title 1"/>
          <p:cNvSpPr>
            <a:spLocks noGrp="1"/>
          </p:cNvSpPr>
          <p:nvPr>
            <p:ph type="title" hasCustomPrompt="1"/>
          </p:nvPr>
        </p:nvSpPr>
        <p:spPr>
          <a:xfrm>
            <a:off x="643273" y="4484652"/>
            <a:ext cx="655581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643273" y="5428748"/>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3362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6">
    <p:bg>
      <p:bgRef idx="1001">
        <a:schemeClr val="bg1"/>
      </p:bgRef>
    </p:bg>
    <p:spTree>
      <p:nvGrpSpPr>
        <p:cNvPr id="1" name=""/>
        <p:cNvGrpSpPr/>
        <p:nvPr/>
      </p:nvGrpSpPr>
      <p:grpSpPr>
        <a:xfrm>
          <a:off x="0" y="0"/>
          <a:ext cx="0" cy="0"/>
          <a:chOff x="0" y="0"/>
          <a:chExt cx="0" cy="0"/>
        </a:xfrm>
      </p:grpSpPr>
      <p:pic>
        <p:nvPicPr>
          <p:cNvPr id="7" name="Picture 6" descr="A group of people sitting at a table&#10;&#10;Description generated with high confidence">
            <a:extLst>
              <a:ext uri="{FF2B5EF4-FFF2-40B4-BE49-F238E27FC236}">
                <a16:creationId xmlns:a16="http://schemas.microsoft.com/office/drawing/2014/main" id="{85FED627-FE88-4A6D-B471-437EB5B0A1DE}"/>
              </a:ext>
            </a:extLst>
          </p:cNvPr>
          <p:cNvPicPr>
            <a:picLocks noChangeAspect="1"/>
          </p:cNvPicPr>
          <p:nvPr userDrawn="1"/>
        </p:nvPicPr>
        <p:blipFill>
          <a:blip r:embed="rId2"/>
          <a:stretch>
            <a:fillRect/>
          </a:stretch>
        </p:blipFill>
        <p:spPr>
          <a:xfrm flipH="1">
            <a:off x="0" y="0"/>
            <a:ext cx="10289572" cy="6858000"/>
          </a:xfrm>
          <a:prstGeom prst="rect">
            <a:avLst/>
          </a:prstGeom>
        </p:spPr>
      </p:pic>
      <p:sp>
        <p:nvSpPr>
          <p:cNvPr id="9" name="Rectangle 8">
            <a:extLst>
              <a:ext uri="{FF2B5EF4-FFF2-40B4-BE49-F238E27FC236}">
                <a16:creationId xmlns:a16="http://schemas.microsoft.com/office/drawing/2014/main" id="{A5E253E6-C896-40A8-8DCB-34453EB09168}"/>
              </a:ext>
            </a:extLst>
          </p:cNvPr>
          <p:cNvSpPr/>
          <p:nvPr userDrawn="1"/>
        </p:nvSpPr>
        <p:spPr bwMode="auto">
          <a:xfrm>
            <a:off x="1" y="0"/>
            <a:ext cx="12192000" cy="6858000"/>
          </a:xfrm>
          <a:prstGeom prst="rect">
            <a:avLst/>
          </a:prstGeom>
          <a:gradFill flip="none" rotWithShape="1">
            <a:gsLst>
              <a:gs pos="0">
                <a:schemeClr val="accent1">
                  <a:lumMod val="5000"/>
                  <a:lumOff val="95000"/>
                  <a:alpha val="5000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3"/>
          <a:srcRect t="16745" r="7128" b="16745"/>
          <a:stretch/>
        </p:blipFill>
        <p:spPr>
          <a:xfrm>
            <a:off x="5015733" y="0"/>
            <a:ext cx="7176267" cy="6858000"/>
          </a:xfrm>
          <a:prstGeom prst="rect">
            <a:avLst/>
          </a:prstGeom>
          <a:gradFill>
            <a:gsLst>
              <a:gs pos="0">
                <a:schemeClr val="accent1">
                  <a:lumMod val="5000"/>
                  <a:lumOff val="95000"/>
                  <a:alpha val="0"/>
                </a:schemeClr>
              </a:gs>
              <a:gs pos="62000">
                <a:schemeClr val="bg1"/>
              </a:gs>
            </a:gsLst>
            <a:lin ang="0" scaled="1"/>
          </a:gradFill>
        </p:spPr>
      </p:pic>
      <p:sp>
        <p:nvSpPr>
          <p:cNvPr id="2" name="Title 1"/>
          <p:cNvSpPr>
            <a:spLocks noGrp="1"/>
          </p:cNvSpPr>
          <p:nvPr>
            <p:ph type="title" hasCustomPrompt="1"/>
          </p:nvPr>
        </p:nvSpPr>
        <p:spPr>
          <a:xfrm>
            <a:off x="643273" y="4484652"/>
            <a:ext cx="655581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643273" y="5428748"/>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607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7">
    <p:bg>
      <p:bgRef idx="1001">
        <a:schemeClr val="bg1"/>
      </p:bgRef>
    </p:bg>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1833BA14-B8F7-4120-B716-386773F1A017}"/>
              </a:ext>
            </a:extLst>
          </p:cNvPr>
          <p:cNvPicPr>
            <a:picLocks noChangeAspect="1"/>
          </p:cNvPicPr>
          <p:nvPr userDrawn="1"/>
        </p:nvPicPr>
        <p:blipFill>
          <a:blip r:embed="rId2"/>
          <a:stretch>
            <a:fillRect/>
          </a:stretch>
        </p:blipFill>
        <p:spPr>
          <a:xfrm flipH="1">
            <a:off x="0" y="0"/>
            <a:ext cx="10289572" cy="6858000"/>
          </a:xfrm>
          <a:prstGeom prst="rect">
            <a:avLst/>
          </a:prstGeom>
        </p:spPr>
      </p:pic>
      <p:sp>
        <p:nvSpPr>
          <p:cNvPr id="9" name="Rectangle 8">
            <a:extLst>
              <a:ext uri="{FF2B5EF4-FFF2-40B4-BE49-F238E27FC236}">
                <a16:creationId xmlns:a16="http://schemas.microsoft.com/office/drawing/2014/main" id="{A5E253E6-C896-40A8-8DCB-34453EB09168}"/>
              </a:ext>
            </a:extLst>
          </p:cNvPr>
          <p:cNvSpPr/>
          <p:nvPr userDrawn="1"/>
        </p:nvSpPr>
        <p:spPr bwMode="auto">
          <a:xfrm>
            <a:off x="-1" y="0"/>
            <a:ext cx="12192001" cy="6858000"/>
          </a:xfrm>
          <a:prstGeom prst="rect">
            <a:avLst/>
          </a:prstGeom>
          <a:gradFill flip="none" rotWithShape="1">
            <a:gsLst>
              <a:gs pos="0">
                <a:schemeClr val="accent1">
                  <a:lumMod val="5000"/>
                  <a:lumOff val="95000"/>
                  <a:alpha val="5000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3"/>
          <a:srcRect t="16745" r="7128" b="16745"/>
          <a:stretch/>
        </p:blipFill>
        <p:spPr>
          <a:xfrm>
            <a:off x="5015733" y="0"/>
            <a:ext cx="7176267" cy="6858000"/>
          </a:xfrm>
          <a:prstGeom prst="rect">
            <a:avLst/>
          </a:prstGeom>
          <a:gradFill>
            <a:gsLst>
              <a:gs pos="0">
                <a:schemeClr val="accent1">
                  <a:lumMod val="5000"/>
                  <a:lumOff val="95000"/>
                  <a:alpha val="6000"/>
                </a:schemeClr>
              </a:gs>
              <a:gs pos="50000">
                <a:schemeClr val="bg1"/>
              </a:gs>
            </a:gsLst>
            <a:lin ang="0" scaled="1"/>
          </a:gradFill>
        </p:spPr>
      </p:pic>
      <p:sp>
        <p:nvSpPr>
          <p:cNvPr id="2" name="Title 1"/>
          <p:cNvSpPr>
            <a:spLocks noGrp="1"/>
          </p:cNvSpPr>
          <p:nvPr>
            <p:ph type="title" hasCustomPrompt="1"/>
          </p:nvPr>
        </p:nvSpPr>
        <p:spPr>
          <a:xfrm>
            <a:off x="643273" y="4484652"/>
            <a:ext cx="655581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643273" y="5428748"/>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43069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1"/>
            <a:ext cx="11404600" cy="5013068"/>
          </a:xfrm>
        </p:spPr>
        <p:txBody>
          <a:bodyPr>
            <a:normAutofit/>
          </a:bodyPr>
          <a:lstStyle>
            <a:lvl1pPr marL="0" indent="0">
              <a:buNone/>
              <a:defRPr sz="2400"/>
            </a:lvl1pPr>
            <a:lvl2pPr marL="515938" indent="-228600">
              <a:defRPr sz="2000"/>
            </a:lvl2pPr>
            <a:lvl3pPr marL="973138" indent="-228600">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9576A-0CB9-45F5-884D-6EFC67D7A0C0}" type="slidenum">
              <a:rPr lang="en-US" smtClean="0"/>
              <a:t>‹#›</a:t>
            </a:fld>
            <a:endParaRPr lang="en-US"/>
          </a:p>
        </p:txBody>
      </p:sp>
    </p:spTree>
    <p:extLst>
      <p:ext uri="{BB962C8B-B14F-4D97-AF65-F5344CB8AC3E}">
        <p14:creationId xmlns:p14="http://schemas.microsoft.com/office/powerpoint/2010/main" val="291097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9125907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651" r:id="rId16"/>
    <p:sldLayoutId id="2147484652" r:id="rId17"/>
    <p:sldLayoutId id="2147484653" r:id="rId18"/>
    <p:sldLayoutId id="2147484654" r:id="rId19"/>
    <p:sldLayoutId id="2147484582" r:id="rId20"/>
    <p:sldLayoutId id="2147484641" r:id="rId21"/>
    <p:sldLayoutId id="2147484584" r:id="rId22"/>
    <p:sldLayoutId id="2147484583" r:id="rId23"/>
    <p:sldLayoutId id="2147484256" r:id="rId24"/>
    <p:sldLayoutId id="2147484257" r:id="rId25"/>
    <p:sldLayoutId id="2147484585" r:id="rId26"/>
    <p:sldLayoutId id="2147484299" r:id="rId27"/>
    <p:sldLayoutId id="2147484263" r:id="rId28"/>
    <p:sldLayoutId id="2147484655" r:id="rId29"/>
    <p:sldLayoutId id="2147484656"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valointranet.com/" TargetMode="External"/><Relationship Id="rId3" Type="http://schemas.openxmlformats.org/officeDocument/2006/relationships/image" Target="../media/image3.emf"/><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hyperlink" Target="http://www.powell-365.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emf"/><Relationship Id="rId2" Type="http://schemas.openxmlformats.org/officeDocument/2006/relationships/notesSlide" Target="../notesSlides/notesSlide11.xml"/><Relationship Id="rId16" Type="http://schemas.openxmlformats.org/officeDocument/2006/relationships/image" Target="../media/image39.emf"/><Relationship Id="rId1" Type="http://schemas.openxmlformats.org/officeDocument/2006/relationships/slideLayout" Target="../slideLayouts/slideLayout30.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7.emf"/><Relationship Id="rId3" Type="http://schemas.openxmlformats.org/officeDocument/2006/relationships/image" Target="../media/image39.emf"/><Relationship Id="rId7" Type="http://schemas.openxmlformats.org/officeDocument/2006/relationships/image" Target="../media/image43.emf"/><Relationship Id="rId12"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42.emf"/><Relationship Id="rId11" Type="http://schemas.openxmlformats.org/officeDocument/2006/relationships/image" Target="../media/image32.emf"/><Relationship Id="rId5" Type="http://schemas.openxmlformats.org/officeDocument/2006/relationships/image" Target="../media/image41.emf"/><Relationship Id="rId15" Type="http://schemas.openxmlformats.org/officeDocument/2006/relationships/image" Target="../media/image49.emf"/><Relationship Id="rId10" Type="http://schemas.openxmlformats.org/officeDocument/2006/relationships/image" Target="../media/image31.emf"/><Relationship Id="rId4" Type="http://schemas.openxmlformats.org/officeDocument/2006/relationships/image" Target="../media/image40.emf"/><Relationship Id="rId9" Type="http://schemas.openxmlformats.org/officeDocument/2006/relationships/image" Target="../media/image45.png"/><Relationship Id="rId14" Type="http://schemas.openxmlformats.org/officeDocument/2006/relationships/image" Target="../media/image4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27.emf"/><Relationship Id="rId7" Type="http://schemas.openxmlformats.org/officeDocument/2006/relationships/image" Target="../media/image42.emf"/><Relationship Id="rId12"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41.emf"/><Relationship Id="rId11" Type="http://schemas.openxmlformats.org/officeDocument/2006/relationships/image" Target="../media/image31.emf"/><Relationship Id="rId5" Type="http://schemas.openxmlformats.org/officeDocument/2006/relationships/image" Target="../media/image29.emf"/><Relationship Id="rId10" Type="http://schemas.openxmlformats.org/officeDocument/2006/relationships/image" Target="../media/image54.png"/><Relationship Id="rId4" Type="http://schemas.openxmlformats.org/officeDocument/2006/relationships/image" Target="../media/image28.emf"/><Relationship Id="rId9" Type="http://schemas.openxmlformats.org/officeDocument/2006/relationships/image" Target="../media/image40.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 Id="rId5" Type="http://schemas.openxmlformats.org/officeDocument/2006/relationships/image" Target="../media/image3.emf"/><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8118-87D3-4EFD-8DCC-01C4FF2A08A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8FA6ECE-2FF3-46D9-B44D-98FC47B2836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12" name="Rectangle 11">
            <a:extLst>
              <a:ext uri="{FF2B5EF4-FFF2-40B4-BE49-F238E27FC236}">
                <a16:creationId xmlns:a16="http://schemas.microsoft.com/office/drawing/2014/main" id="{82054A64-C54D-4C9C-9F15-E1094061B4AE}"/>
              </a:ext>
            </a:extLst>
          </p:cNvPr>
          <p:cNvSpPr/>
          <p:nvPr/>
        </p:nvSpPr>
        <p:spPr bwMode="auto">
          <a:xfrm>
            <a:off x="1729" y="1992750"/>
            <a:ext cx="5471112" cy="31686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60A6FB1-D6A7-4CC4-8005-118C60F297C3}"/>
              </a:ext>
            </a:extLst>
          </p:cNvPr>
          <p:cNvSpPr>
            <a:spLocks noGrp="1"/>
          </p:cNvSpPr>
          <p:nvPr>
            <p:ph type="title"/>
          </p:nvPr>
        </p:nvSpPr>
        <p:spPr/>
        <p:txBody>
          <a:bodyPr/>
          <a:lstStyle/>
          <a:p>
            <a:r>
              <a:rPr lang="en-US"/>
              <a:t>Momentum – Partners building with SharePoint</a:t>
            </a:r>
            <a:endParaRPr lang="en-US" dirty="0"/>
          </a:p>
        </p:txBody>
      </p:sp>
      <p:pic>
        <p:nvPicPr>
          <p:cNvPr id="8" name="Picture 7" descr="A picture containing indoor&#10;&#10;Description generated with high confidence">
            <a:extLst>
              <a:ext uri="{FF2B5EF4-FFF2-40B4-BE49-F238E27FC236}">
                <a16:creationId xmlns:a16="http://schemas.microsoft.com/office/drawing/2014/main" id="{743559E1-CF17-4F1C-95E0-A39C9C3DC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88" y="2658075"/>
            <a:ext cx="1435078" cy="549634"/>
          </a:xfrm>
          <a:prstGeom prst="rect">
            <a:avLst/>
          </a:prstGeom>
        </p:spPr>
      </p:pic>
      <p:pic>
        <p:nvPicPr>
          <p:cNvPr id="9" name="Picture 8">
            <a:extLst>
              <a:ext uri="{FF2B5EF4-FFF2-40B4-BE49-F238E27FC236}">
                <a16:creationId xmlns:a16="http://schemas.microsoft.com/office/drawing/2014/main" id="{CC2E6295-BB17-4721-8CD3-9D1AA31BB8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686" y="2279530"/>
            <a:ext cx="2558616" cy="2228129"/>
          </a:xfrm>
          <a:prstGeom prst="rect">
            <a:avLst/>
          </a:prstGeom>
          <a:ln>
            <a:solidFill>
              <a:schemeClr val="tx1">
                <a:lumMod val="50000"/>
              </a:schemeClr>
            </a:solidFill>
          </a:ln>
        </p:spPr>
      </p:pic>
      <p:sp>
        <p:nvSpPr>
          <p:cNvPr id="16" name="Rectangle 15">
            <a:extLst>
              <a:ext uri="{FF2B5EF4-FFF2-40B4-BE49-F238E27FC236}">
                <a16:creationId xmlns:a16="http://schemas.microsoft.com/office/drawing/2014/main" id="{2C24175A-2FA8-41EB-82CC-3552FADE47B6}"/>
              </a:ext>
            </a:extLst>
          </p:cNvPr>
          <p:cNvSpPr/>
          <p:nvPr/>
        </p:nvSpPr>
        <p:spPr bwMode="auto">
          <a:xfrm>
            <a:off x="6523570" y="2015395"/>
            <a:ext cx="5666703" cy="31652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7E95DAB-CEE7-4D4A-B2D8-8F93E3B28F88}"/>
              </a:ext>
            </a:extLst>
          </p:cNvPr>
          <p:cNvSpPr/>
          <p:nvPr/>
        </p:nvSpPr>
        <p:spPr>
          <a:xfrm>
            <a:off x="6656013" y="3569754"/>
            <a:ext cx="2546329" cy="657171"/>
          </a:xfrm>
          <a:prstGeom prst="rect">
            <a:avLst/>
          </a:prstGeom>
        </p:spPr>
        <p:txBody>
          <a:bodyPr wrap="square">
            <a:spAutoFit/>
          </a:bodyPr>
          <a:lstStyle/>
          <a:p>
            <a:pPr algn="ctr"/>
            <a:r>
              <a:rPr lang="de-DE" sz="1800" dirty="0"/>
              <a:t>Powell Communication &amp; Team Sites</a:t>
            </a:r>
            <a:endParaRPr lang="en-US" sz="1800" dirty="0"/>
          </a:p>
        </p:txBody>
      </p:sp>
      <p:pic>
        <p:nvPicPr>
          <p:cNvPr id="20" name="Picture 19">
            <a:extLst>
              <a:ext uri="{FF2B5EF4-FFF2-40B4-BE49-F238E27FC236}">
                <a16:creationId xmlns:a16="http://schemas.microsoft.com/office/drawing/2014/main" id="{3B0272D7-5714-4794-A098-3E98DEA6AC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6017" y="2315096"/>
            <a:ext cx="2526324" cy="1263161"/>
          </a:xfrm>
          <a:prstGeom prst="rect">
            <a:avLst/>
          </a:prstGeom>
        </p:spPr>
      </p:pic>
      <p:pic>
        <p:nvPicPr>
          <p:cNvPr id="22" name="Picture 21" descr="A screenshot of a cell phone&#10;&#10;Description generated with very high confidence">
            <a:extLst>
              <a:ext uri="{FF2B5EF4-FFF2-40B4-BE49-F238E27FC236}">
                <a16:creationId xmlns:a16="http://schemas.microsoft.com/office/drawing/2014/main" id="{64901F68-9D55-493B-8396-74BF992954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5450" y="2179207"/>
            <a:ext cx="2073522" cy="2819413"/>
          </a:xfrm>
          <a:prstGeom prst="rect">
            <a:avLst/>
          </a:prstGeom>
          <a:ln>
            <a:solidFill>
              <a:schemeClr val="tx1">
                <a:lumMod val="75000"/>
              </a:schemeClr>
            </a:solidFill>
          </a:ln>
        </p:spPr>
      </p:pic>
      <p:sp>
        <p:nvSpPr>
          <p:cNvPr id="10" name="Rectangle 9">
            <a:extLst>
              <a:ext uri="{FF2B5EF4-FFF2-40B4-BE49-F238E27FC236}">
                <a16:creationId xmlns:a16="http://schemas.microsoft.com/office/drawing/2014/main" id="{EFE9B028-C796-4F72-AA67-F30980E71FC9}"/>
              </a:ext>
            </a:extLst>
          </p:cNvPr>
          <p:cNvSpPr/>
          <p:nvPr/>
        </p:nvSpPr>
        <p:spPr>
          <a:xfrm>
            <a:off x="3560731" y="3425834"/>
            <a:ext cx="1645807" cy="657265"/>
          </a:xfrm>
          <a:prstGeom prst="rect">
            <a:avLst/>
          </a:prstGeom>
        </p:spPr>
        <p:txBody>
          <a:bodyPr wrap="square">
            <a:spAutoFit/>
          </a:bodyPr>
          <a:lstStyle/>
          <a:p>
            <a:pPr algn="ctr"/>
            <a:r>
              <a:rPr lang="en-US" sz="1800" dirty="0" err="1"/>
              <a:t>Valo</a:t>
            </a:r>
            <a:r>
              <a:rPr lang="en-US" sz="1800" dirty="0"/>
              <a:t> Intranet Teamwork 2.0</a:t>
            </a:r>
          </a:p>
        </p:txBody>
      </p:sp>
      <p:sp>
        <p:nvSpPr>
          <p:cNvPr id="6" name="Rectangle 5">
            <a:extLst>
              <a:ext uri="{FF2B5EF4-FFF2-40B4-BE49-F238E27FC236}">
                <a16:creationId xmlns:a16="http://schemas.microsoft.com/office/drawing/2014/main" id="{FD694B0B-1359-45BD-AFB6-38C19D190E6E}"/>
              </a:ext>
            </a:extLst>
          </p:cNvPr>
          <p:cNvSpPr/>
          <p:nvPr/>
        </p:nvSpPr>
        <p:spPr>
          <a:xfrm>
            <a:off x="1208436" y="4618439"/>
            <a:ext cx="2332049" cy="358560"/>
          </a:xfrm>
          <a:prstGeom prst="rect">
            <a:avLst/>
          </a:prstGeom>
        </p:spPr>
        <p:txBody>
          <a:bodyPr wrap="none">
            <a:spAutoFit/>
          </a:bodyPr>
          <a:lstStyle/>
          <a:p>
            <a:r>
              <a:rPr lang="en-US" sz="1730" u="sng" dirty="0">
                <a:hlinkClick r:id="rId8"/>
              </a:rPr>
              <a:t>www.valointranet.com</a:t>
            </a:r>
            <a:endParaRPr lang="en-US" sz="1730" u="sng" dirty="0"/>
          </a:p>
        </p:txBody>
      </p:sp>
      <p:sp>
        <p:nvSpPr>
          <p:cNvPr id="7" name="Rectangle 6">
            <a:extLst>
              <a:ext uri="{FF2B5EF4-FFF2-40B4-BE49-F238E27FC236}">
                <a16:creationId xmlns:a16="http://schemas.microsoft.com/office/drawing/2014/main" id="{8209C536-5328-42FF-880E-8F71C8F37F25}"/>
              </a:ext>
            </a:extLst>
          </p:cNvPr>
          <p:cNvSpPr/>
          <p:nvPr/>
        </p:nvSpPr>
        <p:spPr>
          <a:xfrm>
            <a:off x="6848320" y="4533946"/>
            <a:ext cx="2326984" cy="358560"/>
          </a:xfrm>
          <a:prstGeom prst="rect">
            <a:avLst/>
          </a:prstGeom>
        </p:spPr>
        <p:txBody>
          <a:bodyPr wrap="none">
            <a:spAutoFit/>
          </a:bodyPr>
          <a:lstStyle/>
          <a:p>
            <a:r>
              <a:rPr lang="en-US" sz="1730" dirty="0">
                <a:hlinkClick r:id="rId9"/>
              </a:rPr>
              <a:t>www.powell-365.com</a:t>
            </a:r>
            <a:r>
              <a:rPr lang="en-US" sz="1730" dirty="0"/>
              <a:t> </a:t>
            </a:r>
          </a:p>
        </p:txBody>
      </p:sp>
    </p:spTree>
    <p:extLst>
      <p:ext uri="{BB962C8B-B14F-4D97-AF65-F5344CB8AC3E}">
        <p14:creationId xmlns:p14="http://schemas.microsoft.com/office/powerpoint/2010/main" val="25557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p:bldP spid="10"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91270FB0-ABB6-4195-A2E4-738879BFBA65}"/>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14" name="Rectangle: Rounded Corners 13"/>
          <p:cNvSpPr/>
          <p:nvPr/>
        </p:nvSpPr>
        <p:spPr bwMode="auto">
          <a:xfrm>
            <a:off x="2533466" y="4630015"/>
            <a:ext cx="6728041" cy="1710516"/>
          </a:xfrm>
          <a:prstGeom prst="roundRect">
            <a:avLst>
              <a:gd name="adj" fmla="val 0"/>
            </a:avLst>
          </a:prstGeom>
          <a:solidFill>
            <a:schemeClr val="bg1">
              <a:lumMod val="95000"/>
            </a:schemeClr>
          </a:solidFill>
          <a:ln w="1270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r>
              <a:rPr lang="en-US" sz="1961" kern="0">
                <a:gradFill>
                  <a:gsLst>
                    <a:gs pos="5439">
                      <a:srgbClr val="F8F8F8"/>
                    </a:gs>
                    <a:gs pos="10000">
                      <a:srgbClr val="F8F8F8"/>
                    </a:gs>
                  </a:gsLst>
                  <a:lin ang="5400000" scaled="0"/>
                </a:gradFill>
                <a:latin typeface="Segoe UI Semilight"/>
              </a:rPr>
              <a:t>gg</a:t>
            </a:r>
          </a:p>
        </p:txBody>
      </p:sp>
      <p:sp>
        <p:nvSpPr>
          <p:cNvPr id="4" name="Rectangle: Rounded Corners 3"/>
          <p:cNvSpPr/>
          <p:nvPr/>
        </p:nvSpPr>
        <p:spPr bwMode="auto">
          <a:xfrm>
            <a:off x="5607762" y="4763942"/>
            <a:ext cx="3320037" cy="1376506"/>
          </a:xfrm>
          <a:prstGeom prst="roundRect">
            <a:avLst>
              <a:gd name="adj" fmla="val 9456"/>
            </a:avLst>
          </a:prstGeom>
          <a:solidFill>
            <a:srgbClr val="E8E8E8"/>
          </a:solid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grpSp>
        <p:nvGrpSpPr>
          <p:cNvPr id="5" name="Group 4"/>
          <p:cNvGrpSpPr>
            <a:grpSpLocks noChangeAspect="1"/>
          </p:cNvGrpSpPr>
          <p:nvPr/>
        </p:nvGrpSpPr>
        <p:grpSpPr bwMode="auto">
          <a:xfrm>
            <a:off x="5888152" y="4900250"/>
            <a:ext cx="502321" cy="507448"/>
            <a:chOff x="2332" y="1320"/>
            <a:chExt cx="294" cy="297"/>
          </a:xfrm>
          <a:solidFill>
            <a:schemeClr val="tx2"/>
          </a:solidFill>
        </p:grpSpPr>
        <p:sp>
          <p:nvSpPr>
            <p:cNvPr id="6" name="Freeform 5"/>
            <p:cNvSpPr>
              <a:spLocks noEditPoints="1"/>
            </p:cNvSpPr>
            <p:nvPr/>
          </p:nvSpPr>
          <p:spPr bwMode="auto">
            <a:xfrm>
              <a:off x="2335" y="1563"/>
              <a:ext cx="91" cy="54"/>
            </a:xfrm>
            <a:custGeom>
              <a:avLst/>
              <a:gdLst>
                <a:gd name="T0" fmla="*/ 91 w 91"/>
                <a:gd name="T1" fmla="*/ 0 h 54"/>
                <a:gd name="T2" fmla="*/ 0 w 91"/>
                <a:gd name="T3" fmla="*/ 0 h 54"/>
                <a:gd name="T4" fmla="*/ 0 w 91"/>
                <a:gd name="T5" fmla="*/ 54 h 54"/>
                <a:gd name="T6" fmla="*/ 91 w 91"/>
                <a:gd name="T7" fmla="*/ 54 h 54"/>
                <a:gd name="T8" fmla="*/ 91 w 91"/>
                <a:gd name="T9" fmla="*/ 0 h 54"/>
                <a:gd name="T10" fmla="*/ 72 w 91"/>
                <a:gd name="T11" fmla="*/ 36 h 54"/>
                <a:gd name="T12" fmla="*/ 18 w 91"/>
                <a:gd name="T13" fmla="*/ 36 h 54"/>
                <a:gd name="T14" fmla="*/ 18 w 91"/>
                <a:gd name="T15" fmla="*/ 18 h 54"/>
                <a:gd name="T16" fmla="*/ 72 w 91"/>
                <a:gd name="T17" fmla="*/ 18 h 54"/>
                <a:gd name="T18" fmla="*/ 72 w 91"/>
                <a:gd name="T19"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4">
                  <a:moveTo>
                    <a:pt x="91" y="0"/>
                  </a:moveTo>
                  <a:lnTo>
                    <a:pt x="0" y="0"/>
                  </a:lnTo>
                  <a:lnTo>
                    <a:pt x="0" y="54"/>
                  </a:lnTo>
                  <a:lnTo>
                    <a:pt x="91" y="54"/>
                  </a:lnTo>
                  <a:lnTo>
                    <a:pt x="91" y="0"/>
                  </a:lnTo>
                  <a:close/>
                  <a:moveTo>
                    <a:pt x="72" y="36"/>
                  </a:moveTo>
                  <a:lnTo>
                    <a:pt x="18" y="36"/>
                  </a:lnTo>
                  <a:lnTo>
                    <a:pt x="18" y="18"/>
                  </a:lnTo>
                  <a:lnTo>
                    <a:pt x="72" y="18"/>
                  </a:lnTo>
                  <a:lnTo>
                    <a:pt x="72" y="36"/>
                  </a:lnTo>
                  <a:close/>
                </a:path>
              </a:pathLst>
            </a:custGeom>
            <a:grpFill/>
            <a:ln w="12700">
              <a:solidFill>
                <a:schemeClr val="bg2"/>
              </a:solidFill>
              <a:round/>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7" name="Rectangle 6"/>
            <p:cNvSpPr>
              <a:spLocks noChangeArrowheads="1"/>
            </p:cNvSpPr>
            <p:nvPr/>
          </p:nvSpPr>
          <p:spPr bwMode="auto">
            <a:xfrm>
              <a:off x="2444" y="1563"/>
              <a:ext cx="173" cy="18"/>
            </a:xfrm>
            <a:prstGeom prst="rect">
              <a:avLst/>
            </a:prstGeom>
            <a:grpFill/>
            <a:ln w="12700">
              <a:solidFill>
                <a:schemeClr val="bg2"/>
              </a:solidFill>
              <a:miter lim="800000"/>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8" name="Rectangle 7"/>
            <p:cNvSpPr>
              <a:spLocks noChangeArrowheads="1"/>
            </p:cNvSpPr>
            <p:nvPr/>
          </p:nvSpPr>
          <p:spPr bwMode="auto">
            <a:xfrm>
              <a:off x="2444" y="1599"/>
              <a:ext cx="173" cy="18"/>
            </a:xfrm>
            <a:prstGeom prst="rect">
              <a:avLst/>
            </a:prstGeom>
            <a:grpFill/>
            <a:ln w="12700">
              <a:solidFill>
                <a:schemeClr val="bg2"/>
              </a:solidFill>
              <a:miter lim="800000"/>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9" name="Freeform 8"/>
            <p:cNvSpPr>
              <a:spLocks noEditPoints="1"/>
            </p:cNvSpPr>
            <p:nvPr/>
          </p:nvSpPr>
          <p:spPr bwMode="auto">
            <a:xfrm>
              <a:off x="2398" y="1320"/>
              <a:ext cx="228" cy="229"/>
            </a:xfrm>
            <a:custGeom>
              <a:avLst/>
              <a:gdLst>
                <a:gd name="T0" fmla="*/ 49 w 100"/>
                <a:gd name="T1" fmla="*/ 101 h 101"/>
                <a:gd name="T2" fmla="*/ 14 w 100"/>
                <a:gd name="T3" fmla="*/ 87 h 101"/>
                <a:gd name="T4" fmla="*/ 11 w 100"/>
                <a:gd name="T5" fmla="*/ 84 h 101"/>
                <a:gd name="T6" fmla="*/ 46 w 100"/>
                <a:gd name="T7" fmla="*/ 49 h 101"/>
                <a:gd name="T8" fmla="*/ 0 w 100"/>
                <a:gd name="T9" fmla="*/ 34 h 101"/>
                <a:gd name="T10" fmla="*/ 2 w 100"/>
                <a:gd name="T11" fmla="*/ 30 h 101"/>
                <a:gd name="T12" fmla="*/ 49 w 100"/>
                <a:gd name="T13" fmla="*/ 0 h 101"/>
                <a:gd name="T14" fmla="*/ 100 w 100"/>
                <a:gd name="T15" fmla="*/ 50 h 101"/>
                <a:gd name="T16" fmla="*/ 49 w 100"/>
                <a:gd name="T17" fmla="*/ 101 h 101"/>
                <a:gd name="T18" fmla="*/ 22 w 100"/>
                <a:gd name="T19" fmla="*/ 84 h 101"/>
                <a:gd name="T20" fmla="*/ 49 w 100"/>
                <a:gd name="T21" fmla="*/ 93 h 101"/>
                <a:gd name="T22" fmla="*/ 92 w 100"/>
                <a:gd name="T23" fmla="*/ 50 h 101"/>
                <a:gd name="T24" fmla="*/ 49 w 100"/>
                <a:gd name="T25" fmla="*/ 8 h 101"/>
                <a:gd name="T26" fmla="*/ 11 w 100"/>
                <a:gd name="T27" fmla="*/ 30 h 101"/>
                <a:gd name="T28" fmla="*/ 61 w 100"/>
                <a:gd name="T29" fmla="*/ 46 h 101"/>
                <a:gd name="T30" fmla="*/ 22 w 100"/>
                <a:gd name="T31" fmla="*/ 8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101">
                  <a:moveTo>
                    <a:pt x="49" y="101"/>
                  </a:moveTo>
                  <a:cubicBezTo>
                    <a:pt x="36" y="101"/>
                    <a:pt x="23" y="96"/>
                    <a:pt x="14" y="87"/>
                  </a:cubicBezTo>
                  <a:cubicBezTo>
                    <a:pt x="11" y="84"/>
                    <a:pt x="11" y="84"/>
                    <a:pt x="11" y="84"/>
                  </a:cubicBezTo>
                  <a:cubicBezTo>
                    <a:pt x="46" y="49"/>
                    <a:pt x="46" y="49"/>
                    <a:pt x="46" y="49"/>
                  </a:cubicBezTo>
                  <a:cubicBezTo>
                    <a:pt x="0" y="34"/>
                    <a:pt x="0" y="34"/>
                    <a:pt x="0" y="34"/>
                  </a:cubicBezTo>
                  <a:cubicBezTo>
                    <a:pt x="2" y="30"/>
                    <a:pt x="2" y="30"/>
                    <a:pt x="2" y="30"/>
                  </a:cubicBezTo>
                  <a:cubicBezTo>
                    <a:pt x="10" y="12"/>
                    <a:pt x="28" y="0"/>
                    <a:pt x="49" y="0"/>
                  </a:cubicBezTo>
                  <a:cubicBezTo>
                    <a:pt x="77" y="0"/>
                    <a:pt x="100" y="22"/>
                    <a:pt x="100" y="50"/>
                  </a:cubicBezTo>
                  <a:cubicBezTo>
                    <a:pt x="100" y="78"/>
                    <a:pt x="77" y="101"/>
                    <a:pt x="49" y="101"/>
                  </a:cubicBezTo>
                  <a:close/>
                  <a:moveTo>
                    <a:pt x="22" y="84"/>
                  </a:moveTo>
                  <a:cubicBezTo>
                    <a:pt x="30" y="90"/>
                    <a:pt x="39" y="93"/>
                    <a:pt x="49" y="93"/>
                  </a:cubicBezTo>
                  <a:cubicBezTo>
                    <a:pt x="72" y="93"/>
                    <a:pt x="92" y="74"/>
                    <a:pt x="92" y="50"/>
                  </a:cubicBezTo>
                  <a:cubicBezTo>
                    <a:pt x="92" y="27"/>
                    <a:pt x="72" y="8"/>
                    <a:pt x="49" y="8"/>
                  </a:cubicBezTo>
                  <a:cubicBezTo>
                    <a:pt x="33" y="8"/>
                    <a:pt x="19" y="16"/>
                    <a:pt x="11" y="30"/>
                  </a:cubicBezTo>
                  <a:cubicBezTo>
                    <a:pt x="61" y="46"/>
                    <a:pt x="61" y="46"/>
                    <a:pt x="61" y="46"/>
                  </a:cubicBezTo>
                  <a:lnTo>
                    <a:pt x="22" y="84"/>
                  </a:lnTo>
                  <a:close/>
                </a:path>
              </a:pathLst>
            </a:custGeom>
            <a:grpFill/>
            <a:ln w="12700">
              <a:solidFill>
                <a:schemeClr val="bg2"/>
              </a:solidFill>
              <a:round/>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10" name="Freeform 9"/>
            <p:cNvSpPr>
              <a:spLocks noEditPoints="1"/>
            </p:cNvSpPr>
            <p:nvPr/>
          </p:nvSpPr>
          <p:spPr bwMode="auto">
            <a:xfrm>
              <a:off x="2332" y="1397"/>
              <a:ext cx="144" cy="141"/>
            </a:xfrm>
            <a:custGeom>
              <a:avLst/>
              <a:gdLst>
                <a:gd name="T0" fmla="*/ 18 w 63"/>
                <a:gd name="T1" fmla="*/ 62 h 62"/>
                <a:gd name="T2" fmla="*/ 16 w 63"/>
                <a:gd name="T3" fmla="*/ 59 h 62"/>
                <a:gd name="T4" fmla="*/ 0 w 63"/>
                <a:gd name="T5" fmla="*/ 23 h 62"/>
                <a:gd name="T6" fmla="*/ 4 w 63"/>
                <a:gd name="T7" fmla="*/ 3 h 62"/>
                <a:gd name="T8" fmla="*/ 5 w 63"/>
                <a:gd name="T9" fmla="*/ 0 h 62"/>
                <a:gd name="T10" fmla="*/ 63 w 63"/>
                <a:gd name="T11" fmla="*/ 18 h 62"/>
                <a:gd name="T12" fmla="*/ 18 w 63"/>
                <a:gd name="T13" fmla="*/ 62 h 62"/>
                <a:gd name="T14" fmla="*/ 10 w 63"/>
                <a:gd name="T15" fmla="*/ 9 h 62"/>
                <a:gd name="T16" fmla="*/ 8 w 63"/>
                <a:gd name="T17" fmla="*/ 23 h 62"/>
                <a:gd name="T18" fmla="*/ 18 w 63"/>
                <a:gd name="T19" fmla="*/ 51 h 62"/>
                <a:gd name="T20" fmla="*/ 48 w 63"/>
                <a:gd name="T21" fmla="*/ 22 h 62"/>
                <a:gd name="T22" fmla="*/ 10 w 63"/>
                <a:gd name="T23"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62">
                  <a:moveTo>
                    <a:pt x="18" y="62"/>
                  </a:moveTo>
                  <a:cubicBezTo>
                    <a:pt x="16" y="59"/>
                    <a:pt x="16" y="59"/>
                    <a:pt x="16" y="59"/>
                  </a:cubicBezTo>
                  <a:cubicBezTo>
                    <a:pt x="6" y="50"/>
                    <a:pt x="0" y="37"/>
                    <a:pt x="0" y="23"/>
                  </a:cubicBezTo>
                  <a:cubicBezTo>
                    <a:pt x="0" y="16"/>
                    <a:pt x="1" y="9"/>
                    <a:pt x="4" y="3"/>
                  </a:cubicBezTo>
                  <a:cubicBezTo>
                    <a:pt x="5" y="0"/>
                    <a:pt x="5" y="0"/>
                    <a:pt x="5" y="0"/>
                  </a:cubicBezTo>
                  <a:cubicBezTo>
                    <a:pt x="63" y="18"/>
                    <a:pt x="63" y="18"/>
                    <a:pt x="63" y="18"/>
                  </a:cubicBezTo>
                  <a:lnTo>
                    <a:pt x="18" y="62"/>
                  </a:lnTo>
                  <a:close/>
                  <a:moveTo>
                    <a:pt x="10" y="9"/>
                  </a:moveTo>
                  <a:cubicBezTo>
                    <a:pt x="9" y="14"/>
                    <a:pt x="8" y="18"/>
                    <a:pt x="8" y="23"/>
                  </a:cubicBezTo>
                  <a:cubicBezTo>
                    <a:pt x="8" y="33"/>
                    <a:pt x="12" y="43"/>
                    <a:pt x="18" y="51"/>
                  </a:cubicBezTo>
                  <a:cubicBezTo>
                    <a:pt x="48" y="22"/>
                    <a:pt x="48" y="22"/>
                    <a:pt x="48" y="22"/>
                  </a:cubicBezTo>
                  <a:lnTo>
                    <a:pt x="10" y="9"/>
                  </a:lnTo>
                  <a:close/>
                </a:path>
              </a:pathLst>
            </a:custGeom>
            <a:grpFill/>
            <a:ln w="12700">
              <a:solidFill>
                <a:schemeClr val="bg2"/>
              </a:solidFill>
              <a:round/>
              <a:headEnd/>
              <a:tailEnd/>
            </a:ln>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grpSp>
      <p:sp>
        <p:nvSpPr>
          <p:cNvPr id="11" name="Rectangle 10"/>
          <p:cNvSpPr/>
          <p:nvPr/>
        </p:nvSpPr>
        <p:spPr bwMode="auto">
          <a:xfrm>
            <a:off x="6425109" y="4872046"/>
            <a:ext cx="1549843" cy="535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3366" rIns="0" bIns="143366" numCol="1" rtlCol="0" anchor="t" anchorCtr="0" compatLnSpc="1">
            <a:prstTxWarp prst="textNoShape">
              <a:avLst/>
            </a:prstTxWarp>
            <a:spAutoFit/>
          </a:bodyPr>
          <a:lstStyle/>
          <a:p>
            <a:pPr algn="ctr" defTabSz="913576" fontAlgn="base">
              <a:spcBef>
                <a:spcPct val="0"/>
              </a:spcBef>
              <a:spcAft>
                <a:spcPct val="0"/>
              </a:spcAft>
              <a:defRPr/>
            </a:pPr>
            <a:r>
              <a:rPr lang="en-US" sz="1600" kern="0" dirty="0">
                <a:gradFill>
                  <a:gsLst>
                    <a:gs pos="67327">
                      <a:srgbClr val="353535"/>
                    </a:gs>
                    <a:gs pos="2000">
                      <a:srgbClr val="353535"/>
                    </a:gs>
                  </a:gsLst>
                  <a:lin ang="5400000" scaled="0"/>
                </a:gradFill>
                <a:latin typeface="Segoe UI Semibold" panose="020B0702040204020203" pitchFamily="34" charset="0"/>
                <a:cs typeface="Segoe UI Semibold" panose="020B0702040204020203" pitchFamily="34" charset="0"/>
              </a:rPr>
              <a:t>Data and APIs</a:t>
            </a:r>
          </a:p>
        </p:txBody>
      </p:sp>
      <p:sp>
        <p:nvSpPr>
          <p:cNvPr id="13" name="Rectangle 12"/>
          <p:cNvSpPr/>
          <p:nvPr/>
        </p:nvSpPr>
        <p:spPr>
          <a:xfrm>
            <a:off x="6477597" y="5336556"/>
            <a:ext cx="2151946" cy="768082"/>
          </a:xfrm>
          <a:prstGeom prst="rect">
            <a:avLst/>
          </a:prstGeom>
          <a:noFill/>
        </p:spPr>
        <p:txBody>
          <a:bodyPr wrap="square" lIns="89604" anchor="ctr" anchorCtr="0">
            <a:spAutoFit/>
          </a:bodyPr>
          <a:lstStyle/>
          <a:p>
            <a:pPr defTabSz="895870">
              <a:defRPr/>
            </a:pPr>
            <a:r>
              <a:rPr lang="en-US" sz="1468" kern="0" dirty="0">
                <a:gradFill>
                  <a:gsLst>
                    <a:gs pos="2917">
                      <a:srgbClr val="353535"/>
                    </a:gs>
                    <a:gs pos="30000">
                      <a:srgbClr val="353535"/>
                    </a:gs>
                  </a:gsLst>
                  <a:lin ang="5400000" scaled="0"/>
                </a:gradFill>
                <a:latin typeface="Segoe UI Semilight"/>
              </a:rPr>
              <a:t>Microsoft Graph</a:t>
            </a:r>
          </a:p>
          <a:p>
            <a:pPr defTabSz="895870">
              <a:defRPr/>
            </a:pPr>
            <a:r>
              <a:rPr lang="en-US" sz="1468" kern="0" dirty="0">
                <a:gradFill>
                  <a:gsLst>
                    <a:gs pos="2917">
                      <a:srgbClr val="353535"/>
                    </a:gs>
                    <a:gs pos="30000">
                      <a:srgbClr val="353535"/>
                    </a:gs>
                  </a:gsLst>
                  <a:lin ang="5400000" scaled="0"/>
                </a:gradFill>
                <a:latin typeface="Segoe UI Semilight"/>
              </a:rPr>
              <a:t>REST (CSOM)</a:t>
            </a:r>
          </a:p>
          <a:p>
            <a:pPr defTabSz="895870">
              <a:defRPr/>
            </a:pPr>
            <a:endParaRPr lang="en-US" sz="1468" kern="0" dirty="0">
              <a:solidFill>
                <a:sysClr val="windowText" lastClr="000000"/>
              </a:solidFill>
              <a:latin typeface="Segoe UI Semilight"/>
            </a:endParaRPr>
          </a:p>
        </p:txBody>
      </p:sp>
      <p:sp>
        <p:nvSpPr>
          <p:cNvPr id="21" name="Rectangle 20"/>
          <p:cNvSpPr/>
          <p:nvPr/>
        </p:nvSpPr>
        <p:spPr bwMode="auto">
          <a:xfrm>
            <a:off x="3135296" y="4832716"/>
            <a:ext cx="2003547" cy="535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3366" rIns="0" bIns="143366" numCol="1" rtlCol="0" anchor="t" anchorCtr="0" compatLnSpc="1">
            <a:prstTxWarp prst="textNoShape">
              <a:avLst/>
            </a:prstTxWarp>
            <a:spAutoFit/>
          </a:bodyPr>
          <a:lstStyle/>
          <a:p>
            <a:pPr algn="ctr" defTabSz="913576" fontAlgn="base">
              <a:spcBef>
                <a:spcPct val="0"/>
              </a:spcBef>
              <a:spcAft>
                <a:spcPct val="0"/>
              </a:spcAft>
              <a:defRPr/>
            </a:pPr>
            <a:r>
              <a:rPr lang="en-US" sz="1600" kern="0" dirty="0">
                <a:gradFill>
                  <a:gsLst>
                    <a:gs pos="67327">
                      <a:srgbClr val="353535"/>
                    </a:gs>
                    <a:gs pos="2000">
                      <a:srgbClr val="353535"/>
                    </a:gs>
                  </a:gsLst>
                  <a:lin ang="5400000" scaled="0"/>
                </a:gradFill>
                <a:latin typeface="Segoe UI Semibold" panose="020B0702040204020203" pitchFamily="34" charset="0"/>
                <a:cs typeface="Segoe UI Semibold" panose="020B0702040204020203" pitchFamily="34" charset="0"/>
              </a:rPr>
              <a:t>Application Logic</a:t>
            </a:r>
          </a:p>
        </p:txBody>
      </p:sp>
      <p:grpSp>
        <p:nvGrpSpPr>
          <p:cNvPr id="22" name="Group 12"/>
          <p:cNvGrpSpPr>
            <a:grpSpLocks noChangeAspect="1"/>
          </p:cNvGrpSpPr>
          <p:nvPr/>
        </p:nvGrpSpPr>
        <p:grpSpPr bwMode="auto">
          <a:xfrm>
            <a:off x="2781752" y="4927333"/>
            <a:ext cx="365604" cy="365604"/>
            <a:chOff x="3744" y="2031"/>
            <a:chExt cx="344" cy="344"/>
          </a:xfrm>
        </p:grpSpPr>
        <p:sp>
          <p:nvSpPr>
            <p:cNvPr id="23" name="Line 13"/>
            <p:cNvSpPr>
              <a:spLocks noChangeShapeType="1"/>
            </p:cNvSpPr>
            <p:nvPr/>
          </p:nvSpPr>
          <p:spPr bwMode="auto">
            <a:xfrm>
              <a:off x="3952" y="2291"/>
              <a:ext cx="11" cy="2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4" name="Line 14"/>
            <p:cNvSpPr>
              <a:spLocks noChangeShapeType="1"/>
            </p:cNvSpPr>
            <p:nvPr/>
          </p:nvSpPr>
          <p:spPr bwMode="auto">
            <a:xfrm>
              <a:off x="3868" y="2092"/>
              <a:ext cx="12" cy="23"/>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5" name="Line 15"/>
            <p:cNvSpPr>
              <a:spLocks noChangeShapeType="1"/>
            </p:cNvSpPr>
            <p:nvPr/>
          </p:nvSpPr>
          <p:spPr bwMode="auto">
            <a:xfrm flipH="1">
              <a:off x="3870" y="2291"/>
              <a:ext cx="10" cy="25"/>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6" name="Line 16"/>
            <p:cNvSpPr>
              <a:spLocks noChangeShapeType="1"/>
            </p:cNvSpPr>
            <p:nvPr/>
          </p:nvSpPr>
          <p:spPr bwMode="auto">
            <a:xfrm flipH="1">
              <a:off x="3952" y="2092"/>
              <a:ext cx="9" cy="23"/>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7" name="Freeform 17"/>
            <p:cNvSpPr>
              <a:spLocks/>
            </p:cNvSpPr>
            <p:nvPr/>
          </p:nvSpPr>
          <p:spPr bwMode="auto">
            <a:xfrm>
              <a:off x="3744" y="2031"/>
              <a:ext cx="228" cy="328"/>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8" name="Line 18"/>
            <p:cNvSpPr>
              <a:spLocks noChangeShapeType="1"/>
            </p:cNvSpPr>
            <p:nvPr/>
          </p:nvSpPr>
          <p:spPr bwMode="auto">
            <a:xfrm>
              <a:off x="4004" y="2239"/>
              <a:ext cx="25" cy="11"/>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29" name="Line 19"/>
            <p:cNvSpPr>
              <a:spLocks noChangeShapeType="1"/>
            </p:cNvSpPr>
            <p:nvPr/>
          </p:nvSpPr>
          <p:spPr bwMode="auto">
            <a:xfrm>
              <a:off x="3803" y="2158"/>
              <a:ext cx="24" cy="9"/>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0" name="Line 20"/>
            <p:cNvSpPr>
              <a:spLocks noChangeShapeType="1"/>
            </p:cNvSpPr>
            <p:nvPr/>
          </p:nvSpPr>
          <p:spPr bwMode="auto">
            <a:xfrm flipV="1">
              <a:off x="4004" y="2158"/>
              <a:ext cx="25" cy="9"/>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1" name="Line 21"/>
            <p:cNvSpPr>
              <a:spLocks noChangeShapeType="1"/>
            </p:cNvSpPr>
            <p:nvPr/>
          </p:nvSpPr>
          <p:spPr bwMode="auto">
            <a:xfrm flipV="1">
              <a:off x="3803" y="2239"/>
              <a:ext cx="24" cy="11"/>
            </a:xfrm>
            <a:prstGeom prst="line">
              <a:avLst/>
            </a:prstGeom>
            <a:noFill/>
            <a:ln w="2222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2" name="Freeform 22"/>
            <p:cNvSpPr>
              <a:spLocks/>
            </p:cNvSpPr>
            <p:nvPr/>
          </p:nvSpPr>
          <p:spPr bwMode="auto">
            <a:xfrm>
              <a:off x="3990" y="2049"/>
              <a:ext cx="82" cy="8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3" name="Freeform 23"/>
            <p:cNvSpPr>
              <a:spLocks/>
            </p:cNvSpPr>
            <p:nvPr/>
          </p:nvSpPr>
          <p:spPr bwMode="auto">
            <a:xfrm>
              <a:off x="3859" y="2147"/>
              <a:ext cx="229" cy="228"/>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34" name="Oval 24"/>
            <p:cNvSpPr>
              <a:spLocks noChangeArrowheads="1"/>
            </p:cNvSpPr>
            <p:nvPr/>
          </p:nvSpPr>
          <p:spPr bwMode="auto">
            <a:xfrm>
              <a:off x="3823" y="2110"/>
              <a:ext cx="186" cy="186"/>
            </a:xfrm>
            <a:prstGeom prst="ellipse">
              <a:avLst/>
            </a:pr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grpSp>
      <p:sp>
        <p:nvSpPr>
          <p:cNvPr id="36" name="Rectangle 35"/>
          <p:cNvSpPr/>
          <p:nvPr/>
        </p:nvSpPr>
        <p:spPr>
          <a:xfrm>
            <a:off x="3231130" y="5372365"/>
            <a:ext cx="2042923" cy="768082"/>
          </a:xfrm>
          <a:prstGeom prst="rect">
            <a:avLst/>
          </a:prstGeom>
          <a:noFill/>
        </p:spPr>
        <p:txBody>
          <a:bodyPr wrap="square" anchor="ctr" anchorCtr="0">
            <a:spAutoFit/>
          </a:bodyPr>
          <a:lstStyle/>
          <a:p>
            <a:pPr defTabSz="895870">
              <a:defRPr/>
            </a:pPr>
            <a:r>
              <a:rPr lang="en-US" sz="1468" kern="0" dirty="0">
                <a:gradFill>
                  <a:gsLst>
                    <a:gs pos="2917">
                      <a:srgbClr val="353535"/>
                    </a:gs>
                    <a:gs pos="30000">
                      <a:srgbClr val="353535"/>
                    </a:gs>
                  </a:gsLst>
                  <a:lin ang="5400000" scaled="0"/>
                </a:gradFill>
                <a:latin typeface="Segoe UI Semilight"/>
              </a:rPr>
              <a:t>Flow</a:t>
            </a:r>
            <a:br>
              <a:rPr lang="en-US" sz="1468" kern="0" dirty="0">
                <a:gradFill>
                  <a:gsLst>
                    <a:gs pos="2917">
                      <a:srgbClr val="353535"/>
                    </a:gs>
                    <a:gs pos="30000">
                      <a:srgbClr val="353535"/>
                    </a:gs>
                  </a:gsLst>
                  <a:lin ang="5400000" scaled="0"/>
                </a:gradFill>
                <a:latin typeface="Segoe UI Semilight"/>
              </a:rPr>
            </a:br>
            <a:r>
              <a:rPr lang="en-US" sz="1468" kern="0" dirty="0">
                <a:gradFill>
                  <a:gsLst>
                    <a:gs pos="2917">
                      <a:srgbClr val="353535"/>
                    </a:gs>
                    <a:gs pos="30000">
                      <a:srgbClr val="353535"/>
                    </a:gs>
                  </a:gsLst>
                  <a:lin ang="5400000" scaled="0"/>
                </a:gradFill>
                <a:latin typeface="Segoe UI Semilight"/>
              </a:rPr>
              <a:t>Webhooks</a:t>
            </a:r>
            <a:br>
              <a:rPr lang="en-US" sz="1468" kern="0" dirty="0">
                <a:gradFill>
                  <a:gsLst>
                    <a:gs pos="2917">
                      <a:srgbClr val="353535"/>
                    </a:gs>
                    <a:gs pos="30000">
                      <a:srgbClr val="353535"/>
                    </a:gs>
                  </a:gsLst>
                  <a:lin ang="5400000" scaled="0"/>
                </a:gradFill>
                <a:latin typeface="Segoe UI Semilight"/>
              </a:rPr>
            </a:br>
            <a:endParaRPr lang="en-US" sz="1468" kern="0" dirty="0">
              <a:gradFill>
                <a:gsLst>
                  <a:gs pos="2917">
                    <a:srgbClr val="353535"/>
                  </a:gs>
                  <a:gs pos="30000">
                    <a:srgbClr val="353535"/>
                  </a:gs>
                </a:gsLst>
                <a:lin ang="5400000" scaled="0"/>
              </a:gradFill>
              <a:latin typeface="Segoe UI Semilight"/>
            </a:endParaRPr>
          </a:p>
        </p:txBody>
      </p:sp>
      <p:sp>
        <p:nvSpPr>
          <p:cNvPr id="38" name="Rectangle: Rounded Corners 37"/>
          <p:cNvSpPr/>
          <p:nvPr/>
        </p:nvSpPr>
        <p:spPr bwMode="auto">
          <a:xfrm>
            <a:off x="2533463" y="3260702"/>
            <a:ext cx="6728042" cy="1256309"/>
          </a:xfrm>
          <a:prstGeom prst="roundRect">
            <a:avLst>
              <a:gd name="adj" fmla="val 0"/>
            </a:avLst>
          </a:prstGeom>
          <a:solidFill>
            <a:schemeClr val="bg1">
              <a:lumMod val="95000"/>
            </a:schemeClr>
          </a:solidFill>
          <a:ln w="1270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r>
              <a:rPr lang="en-US" sz="1961" kern="0" dirty="0">
                <a:gradFill>
                  <a:gsLst>
                    <a:gs pos="5439">
                      <a:srgbClr val="F8F8F8"/>
                    </a:gs>
                    <a:gs pos="10000">
                      <a:srgbClr val="F8F8F8"/>
                    </a:gs>
                  </a:gsLst>
                  <a:lin ang="5400000" scaled="0"/>
                </a:gradFill>
                <a:latin typeface="Segoe UI Semilight"/>
              </a:rPr>
              <a:t>gg</a:t>
            </a:r>
          </a:p>
        </p:txBody>
      </p:sp>
      <p:sp>
        <p:nvSpPr>
          <p:cNvPr id="39" name="Rectangle 38"/>
          <p:cNvSpPr/>
          <p:nvPr/>
        </p:nvSpPr>
        <p:spPr bwMode="auto">
          <a:xfrm>
            <a:off x="3332837" y="3317717"/>
            <a:ext cx="4599637" cy="5356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143366" rIns="0" bIns="143366" numCol="1" rtlCol="0" anchor="t" anchorCtr="0" compatLnSpc="1">
            <a:prstTxWarp prst="textNoShape">
              <a:avLst/>
            </a:prstTxWarp>
            <a:spAutoFit/>
          </a:bodyPr>
          <a:lstStyle/>
          <a:p>
            <a:pPr defTabSz="913576" fontAlgn="base">
              <a:spcBef>
                <a:spcPct val="0"/>
              </a:spcBef>
              <a:spcAft>
                <a:spcPct val="0"/>
              </a:spcAft>
              <a:defRPr/>
            </a:pPr>
            <a:r>
              <a:rPr lang="en-US" sz="1600" kern="0" dirty="0">
                <a:gradFill>
                  <a:gsLst>
                    <a:gs pos="67327">
                      <a:srgbClr val="353535"/>
                    </a:gs>
                    <a:gs pos="2000">
                      <a:srgbClr val="353535"/>
                    </a:gs>
                  </a:gsLst>
                  <a:lin ang="5400000" scaled="0"/>
                </a:gradFill>
                <a:latin typeface="Segoe UI Semibold" panose="020B0702040204020203" pitchFamily="34" charset="0"/>
                <a:cs typeface="Segoe UI Semibold" panose="020B0702040204020203" pitchFamily="34" charset="0"/>
              </a:rPr>
              <a:t>User experience</a:t>
            </a:r>
          </a:p>
        </p:txBody>
      </p:sp>
      <p:grpSp>
        <p:nvGrpSpPr>
          <p:cNvPr id="53" name="Group 4"/>
          <p:cNvGrpSpPr>
            <a:grpSpLocks noChangeAspect="1"/>
          </p:cNvGrpSpPr>
          <p:nvPr/>
        </p:nvGrpSpPr>
        <p:grpSpPr bwMode="auto">
          <a:xfrm>
            <a:off x="2770999" y="3539939"/>
            <a:ext cx="376356" cy="365604"/>
            <a:chOff x="3794" y="2086"/>
            <a:chExt cx="245" cy="238"/>
          </a:xfrm>
        </p:grpSpPr>
        <p:sp>
          <p:nvSpPr>
            <p:cNvPr id="54" name="Rectangle 53"/>
            <p:cNvSpPr>
              <a:spLocks noChangeArrowheads="1"/>
            </p:cNvSpPr>
            <p:nvPr/>
          </p:nvSpPr>
          <p:spPr bwMode="auto">
            <a:xfrm>
              <a:off x="3794" y="2086"/>
              <a:ext cx="245" cy="138"/>
            </a:xfrm>
            <a:prstGeom prst="rect">
              <a:avLst/>
            </a:prstGeom>
            <a:noFill/>
            <a:ln w="22225">
              <a:solidFill>
                <a:srgbClr val="59677B"/>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5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2225">
              <a:solidFill>
                <a:srgbClr val="59677B"/>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56" name="Line 7"/>
            <p:cNvSpPr>
              <a:spLocks noChangeShapeType="1"/>
            </p:cNvSpPr>
            <p:nvPr/>
          </p:nvSpPr>
          <p:spPr bwMode="auto">
            <a:xfrm>
              <a:off x="3917" y="2224"/>
              <a:ext cx="0" cy="29"/>
            </a:xfrm>
            <a:prstGeom prst="line">
              <a:avLst/>
            </a:prstGeom>
            <a:noFill/>
            <a:ln w="22225">
              <a:solidFill>
                <a:srgbClr val="59677B"/>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sp>
          <p:nvSpPr>
            <p:cNvPr id="57" name="Line 8"/>
            <p:cNvSpPr>
              <a:spLocks noChangeShapeType="1"/>
            </p:cNvSpPr>
            <p:nvPr/>
          </p:nvSpPr>
          <p:spPr bwMode="auto">
            <a:xfrm>
              <a:off x="3873" y="2255"/>
              <a:ext cx="86" cy="0"/>
            </a:xfrm>
            <a:prstGeom prst="line">
              <a:avLst/>
            </a:prstGeom>
            <a:noFill/>
            <a:ln w="22225">
              <a:solidFill>
                <a:srgbClr val="59677B"/>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04" tIns="44802" rIns="89604" bIns="44802" numCol="1" anchor="t" anchorCtr="0" compatLnSpc="1">
              <a:prstTxWarp prst="textNoShape">
                <a:avLst/>
              </a:prstTxWarp>
            </a:bodyPr>
            <a:lstStyle/>
            <a:p>
              <a:pPr defTabSz="895870">
                <a:defRPr/>
              </a:pPr>
              <a:endParaRPr lang="en-US" sz="1730" kern="0">
                <a:solidFill>
                  <a:sysClr val="windowText" lastClr="000000"/>
                </a:solidFill>
                <a:latin typeface="Segoe UI Semilight"/>
              </a:endParaRPr>
            </a:p>
          </p:txBody>
        </p:sp>
      </p:grpSp>
      <p:sp>
        <p:nvSpPr>
          <p:cNvPr id="59" name="Rectangle 58"/>
          <p:cNvSpPr/>
          <p:nvPr/>
        </p:nvSpPr>
        <p:spPr>
          <a:xfrm>
            <a:off x="3255063" y="3938471"/>
            <a:ext cx="5009067" cy="331899"/>
          </a:xfrm>
          <a:prstGeom prst="rect">
            <a:avLst/>
          </a:prstGeom>
          <a:noFill/>
        </p:spPr>
        <p:txBody>
          <a:bodyPr wrap="square" anchor="ctr" anchorCtr="0">
            <a:spAutoFit/>
          </a:bodyPr>
          <a:lstStyle/>
          <a:p>
            <a:pPr defTabSz="895870">
              <a:defRPr/>
            </a:pPr>
            <a:r>
              <a:rPr lang="en-US" sz="1568" kern="0" dirty="0">
                <a:gradFill>
                  <a:gsLst>
                    <a:gs pos="2917">
                      <a:srgbClr val="353535"/>
                    </a:gs>
                    <a:gs pos="30000">
                      <a:srgbClr val="353535"/>
                    </a:gs>
                  </a:gsLst>
                  <a:lin ang="5400000" scaled="0"/>
                </a:gradFill>
                <a:latin typeface="Segoe UI Semilight"/>
              </a:rPr>
              <a:t>SharePoint Framework (SPFx)             </a:t>
            </a:r>
            <a:r>
              <a:rPr lang="en-US" sz="1568" kern="0" dirty="0">
                <a:gradFill>
                  <a:gsLst>
                    <a:gs pos="2917">
                      <a:srgbClr val="353535"/>
                    </a:gs>
                    <a:gs pos="30000">
                      <a:srgbClr val="353535"/>
                    </a:gs>
                  </a:gsLst>
                  <a:lin ang="5400000" scaled="0"/>
                </a:gradFill>
              </a:rPr>
              <a:t>PowerApps</a:t>
            </a:r>
          </a:p>
        </p:txBody>
      </p:sp>
      <p:sp>
        <p:nvSpPr>
          <p:cNvPr id="61" name="Title 1"/>
          <p:cNvSpPr>
            <a:spLocks noGrp="1"/>
          </p:cNvSpPr>
          <p:nvPr>
            <p:ph type="title"/>
          </p:nvPr>
        </p:nvSpPr>
        <p:spPr>
          <a:xfrm>
            <a:off x="-43997" y="4078348"/>
            <a:ext cx="2404894" cy="965524"/>
          </a:xfrm>
        </p:spPr>
        <p:txBody>
          <a:bodyPr/>
          <a:lstStyle/>
          <a:p>
            <a:pPr algn="ctr"/>
            <a:r>
              <a:rPr lang="en-US" sz="3137" dirty="0"/>
              <a:t>Office 365</a:t>
            </a:r>
            <a:br>
              <a:rPr lang="en-US" sz="3137" dirty="0"/>
            </a:br>
            <a:r>
              <a:rPr lang="en-US" sz="3137" dirty="0"/>
              <a:t>Platform</a:t>
            </a:r>
          </a:p>
        </p:txBody>
      </p:sp>
      <p:sp>
        <p:nvSpPr>
          <p:cNvPr id="3" name="Rectangle 2"/>
          <p:cNvSpPr/>
          <p:nvPr/>
        </p:nvSpPr>
        <p:spPr>
          <a:xfrm>
            <a:off x="2979597" y="3702310"/>
            <a:ext cx="129844" cy="307777"/>
          </a:xfrm>
          <a:prstGeom prst="rect">
            <a:avLst/>
          </a:prstGeom>
          <a:solidFill>
            <a:srgbClr val="F2F2F2"/>
          </a:solidFill>
        </p:spPr>
        <p:txBody>
          <a:bodyPr wrap="none" lIns="0" tIns="0" rIns="0" bIns="0">
            <a:spAutoFit/>
          </a:bodyPr>
          <a:lstStyle/>
          <a:p>
            <a:pPr defTabSz="914049"/>
            <a:r>
              <a:rPr lang="en-US" sz="2000" b="1" dirty="0">
                <a:solidFill>
                  <a:srgbClr val="59677B"/>
                </a:solidFill>
                <a:latin typeface="MWF MDL2 Assets" panose="050A0102010101010101" pitchFamily="18" charset="0"/>
              </a:rPr>
              <a:t></a:t>
            </a:r>
            <a:endParaRPr lang="en-US" sz="2000" b="1" dirty="0">
              <a:solidFill>
                <a:srgbClr val="59677B"/>
              </a:solidFill>
              <a:latin typeface="Segoe UI Semilight"/>
            </a:endParaRPr>
          </a:p>
        </p:txBody>
      </p:sp>
      <p:sp>
        <p:nvSpPr>
          <p:cNvPr id="15" name="Oval 14">
            <a:extLst>
              <a:ext uri="{FF2B5EF4-FFF2-40B4-BE49-F238E27FC236}">
                <a16:creationId xmlns:a16="http://schemas.microsoft.com/office/drawing/2014/main" id="{C92C479E-4067-4E6B-BEE3-F7E364FEF8A3}"/>
              </a:ext>
            </a:extLst>
          </p:cNvPr>
          <p:cNvSpPr/>
          <p:nvPr/>
        </p:nvSpPr>
        <p:spPr bwMode="auto">
          <a:xfrm>
            <a:off x="2482373" y="416825"/>
            <a:ext cx="1882492" cy="18824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30" dirty="0">
                <a:gradFill>
                  <a:gsLst>
                    <a:gs pos="0">
                      <a:srgbClr val="FFFFFF"/>
                    </a:gs>
                    <a:gs pos="100000">
                      <a:srgbClr val="FFFFFF"/>
                    </a:gs>
                  </a:gsLst>
                  <a:lin ang="5400000" scaled="0"/>
                </a:gradFill>
                <a:ea typeface="Segoe UI" pitchFamily="34" charset="0"/>
                <a:cs typeface="Segoe UI" pitchFamily="34" charset="0"/>
              </a:rPr>
              <a:t>Site Experiences</a:t>
            </a:r>
          </a:p>
        </p:txBody>
      </p:sp>
      <p:sp>
        <p:nvSpPr>
          <p:cNvPr id="63" name="Oval 62">
            <a:extLst>
              <a:ext uri="{FF2B5EF4-FFF2-40B4-BE49-F238E27FC236}">
                <a16:creationId xmlns:a16="http://schemas.microsoft.com/office/drawing/2014/main" id="{CC9ABEF0-760C-4BD2-BD51-60DA4B38B77D}"/>
              </a:ext>
            </a:extLst>
          </p:cNvPr>
          <p:cNvSpPr/>
          <p:nvPr/>
        </p:nvSpPr>
        <p:spPr bwMode="auto">
          <a:xfrm>
            <a:off x="6909284" y="406336"/>
            <a:ext cx="1882492" cy="18824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30" dirty="0">
                <a:gradFill>
                  <a:gsLst>
                    <a:gs pos="0">
                      <a:srgbClr val="FFFFFF"/>
                    </a:gs>
                    <a:gs pos="100000">
                      <a:srgbClr val="FFFFFF"/>
                    </a:gs>
                  </a:gsLst>
                  <a:lin ang="5400000" scaled="0"/>
                </a:gradFill>
                <a:ea typeface="Segoe UI" pitchFamily="34" charset="0"/>
                <a:cs typeface="Segoe UI" pitchFamily="34" charset="0"/>
              </a:rPr>
              <a:t>Integrated Tools </a:t>
            </a:r>
          </a:p>
        </p:txBody>
      </p:sp>
      <p:sp>
        <p:nvSpPr>
          <p:cNvPr id="64" name="Oval 63">
            <a:extLst>
              <a:ext uri="{FF2B5EF4-FFF2-40B4-BE49-F238E27FC236}">
                <a16:creationId xmlns:a16="http://schemas.microsoft.com/office/drawing/2014/main" id="{5552AE5E-EBD1-4B0A-8C5E-571499459D5A}"/>
              </a:ext>
            </a:extLst>
          </p:cNvPr>
          <p:cNvSpPr/>
          <p:nvPr/>
        </p:nvSpPr>
        <p:spPr bwMode="auto">
          <a:xfrm>
            <a:off x="9085382" y="406336"/>
            <a:ext cx="1882492" cy="18824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30" dirty="0">
                <a:gradFill>
                  <a:gsLst>
                    <a:gs pos="0">
                      <a:srgbClr val="FFFFFF"/>
                    </a:gs>
                    <a:gs pos="100000">
                      <a:srgbClr val="FFFFFF"/>
                    </a:gs>
                  </a:gsLst>
                  <a:lin ang="5400000" scaled="0"/>
                </a:gradFill>
                <a:ea typeface="Segoe UI" pitchFamily="34" charset="0"/>
                <a:cs typeface="Segoe UI" pitchFamily="34" charset="0"/>
              </a:rPr>
              <a:t>Business Applications</a:t>
            </a:r>
          </a:p>
        </p:txBody>
      </p:sp>
      <p:sp>
        <p:nvSpPr>
          <p:cNvPr id="65" name="Oval 64">
            <a:extLst>
              <a:ext uri="{FF2B5EF4-FFF2-40B4-BE49-F238E27FC236}">
                <a16:creationId xmlns:a16="http://schemas.microsoft.com/office/drawing/2014/main" id="{A2AEEF6D-7A7E-4166-A745-D7E23578E2C4}"/>
              </a:ext>
            </a:extLst>
          </p:cNvPr>
          <p:cNvSpPr/>
          <p:nvPr/>
        </p:nvSpPr>
        <p:spPr bwMode="auto">
          <a:xfrm>
            <a:off x="4669964" y="416825"/>
            <a:ext cx="1882492" cy="18824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30" dirty="0">
                <a:gradFill>
                  <a:gsLst>
                    <a:gs pos="0">
                      <a:srgbClr val="FFFFFF"/>
                    </a:gs>
                    <a:gs pos="100000">
                      <a:srgbClr val="FFFFFF"/>
                    </a:gs>
                  </a:gsLst>
                  <a:lin ang="5400000" scaled="0"/>
                </a:gradFill>
                <a:ea typeface="Segoe UI" pitchFamily="34" charset="0"/>
                <a:cs typeface="Segoe UI" pitchFamily="34" charset="0"/>
              </a:rPr>
              <a:t>Processes and Workflows</a:t>
            </a:r>
          </a:p>
        </p:txBody>
      </p:sp>
      <p:sp>
        <p:nvSpPr>
          <p:cNvPr id="66" name="Title 1">
            <a:extLst>
              <a:ext uri="{FF2B5EF4-FFF2-40B4-BE49-F238E27FC236}">
                <a16:creationId xmlns:a16="http://schemas.microsoft.com/office/drawing/2014/main" id="{BFB8F07D-6BD1-4E25-9D9B-753D1B6C9A26}"/>
              </a:ext>
            </a:extLst>
          </p:cNvPr>
          <p:cNvSpPr txBox="1">
            <a:spLocks/>
          </p:cNvSpPr>
          <p:nvPr/>
        </p:nvSpPr>
        <p:spPr>
          <a:xfrm>
            <a:off x="30705" y="858364"/>
            <a:ext cx="2404894" cy="9538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137" dirty="0"/>
              <a:t>Tailored Experiences</a:t>
            </a:r>
          </a:p>
        </p:txBody>
      </p:sp>
      <p:sp>
        <p:nvSpPr>
          <p:cNvPr id="67" name="Title 1">
            <a:extLst>
              <a:ext uri="{FF2B5EF4-FFF2-40B4-BE49-F238E27FC236}">
                <a16:creationId xmlns:a16="http://schemas.microsoft.com/office/drawing/2014/main" id="{AE01D333-A012-4193-8FE1-2C953125E53A}"/>
              </a:ext>
            </a:extLst>
          </p:cNvPr>
          <p:cNvSpPr txBox="1">
            <a:spLocks/>
          </p:cNvSpPr>
          <p:nvPr/>
        </p:nvSpPr>
        <p:spPr>
          <a:xfrm>
            <a:off x="2424323" y="2714747"/>
            <a:ext cx="4906441" cy="9538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t>SharePoint &amp; OneDrive</a:t>
            </a:r>
          </a:p>
        </p:txBody>
      </p:sp>
    </p:spTree>
    <p:extLst>
      <p:ext uri="{BB962C8B-B14F-4D97-AF65-F5344CB8AC3E}">
        <p14:creationId xmlns:p14="http://schemas.microsoft.com/office/powerpoint/2010/main" val="1661500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floor, window, building&#10;&#10;Description generated with very high confidence">
            <a:extLst>
              <a:ext uri="{FF2B5EF4-FFF2-40B4-BE49-F238E27FC236}">
                <a16:creationId xmlns:a16="http://schemas.microsoft.com/office/drawing/2014/main" id="{939BEEDB-3601-42F2-91AE-11D438F9689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t="15604"/>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2C6396C-61BF-49B2-9194-51BEAC392FA4}"/>
              </a:ext>
            </a:extLst>
          </p:cNvPr>
          <p:cNvSpPr/>
          <p:nvPr/>
        </p:nvSpPr>
        <p:spPr bwMode="auto">
          <a:xfrm>
            <a:off x="0" y="0"/>
            <a:ext cx="12192000" cy="68580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DD6CE08-BC84-423C-BA14-DC105E74CD45}"/>
              </a:ext>
            </a:extLst>
          </p:cNvPr>
          <p:cNvSpPr>
            <a:spLocks noGrp="1"/>
          </p:cNvSpPr>
          <p:nvPr>
            <p:ph type="title"/>
          </p:nvPr>
        </p:nvSpPr>
        <p:spPr>
          <a:xfrm>
            <a:off x="585216" y="2537210"/>
            <a:ext cx="6869684" cy="997196"/>
          </a:xfrm>
        </p:spPr>
        <p:txBody>
          <a:bodyPr/>
          <a:lstStyle/>
          <a:p>
            <a:r>
              <a:rPr lang="en-US" dirty="0"/>
              <a:t>SharePoint as enterprise development platform</a:t>
            </a:r>
          </a:p>
        </p:txBody>
      </p:sp>
    </p:spTree>
    <p:extLst>
      <p:ext uri="{BB962C8B-B14F-4D97-AF65-F5344CB8AC3E}">
        <p14:creationId xmlns:p14="http://schemas.microsoft.com/office/powerpoint/2010/main" val="89182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SharePoint Framework and Microsoft Graph</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588263" y="2293676"/>
            <a:ext cx="45719" cy="2705044"/>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Call securely any Graph APIs from the SharePoint</a:t>
            </a:r>
            <a:br>
              <a:rPr lang="en-US" sz="3200" dirty="0">
                <a:cs typeface="Segoe UI Semibold" panose="020B0702040204020203" pitchFamily="34" charset="0"/>
              </a:rPr>
            </a:br>
            <a:r>
              <a:rPr lang="en-US" sz="3200" dirty="0">
                <a:cs typeface="Segoe UI Semibold" panose="020B0702040204020203" pitchFamily="34" charset="0"/>
              </a:rPr>
              <a:t>Framework solutions</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Centralized control for the allowed APIs</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Similar support also for 3</a:t>
            </a:r>
            <a:r>
              <a:rPr lang="en-US" sz="3200" baseline="30000" dirty="0">
                <a:cs typeface="Segoe UI Semibold" panose="020B0702040204020203" pitchFamily="34" charset="0"/>
              </a:rPr>
              <a:t>rd</a:t>
            </a:r>
            <a:r>
              <a:rPr lang="en-US" sz="3200" dirty="0">
                <a:cs typeface="Segoe UI Semibold" panose="020B0702040204020203" pitchFamily="34" charset="0"/>
              </a:rPr>
              <a:t> party APIs secured with </a:t>
            </a:r>
            <a:br>
              <a:rPr lang="en-US" sz="3200" dirty="0">
                <a:cs typeface="Segoe UI Semibold" panose="020B0702040204020203" pitchFamily="34" charset="0"/>
              </a:rPr>
            </a:br>
            <a:r>
              <a:rPr lang="en-US" sz="3200" dirty="0">
                <a:cs typeface="Segoe UI Semibold" panose="020B0702040204020203" pitchFamily="34" charset="0"/>
              </a:rPr>
              <a:t>Azure Active Directory</a:t>
            </a: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In Preview</a:t>
              </a:r>
            </a:p>
          </p:txBody>
        </p:sp>
      </p:grpSp>
    </p:spTree>
    <p:extLst>
      <p:ext uri="{BB962C8B-B14F-4D97-AF65-F5344CB8AC3E}">
        <p14:creationId xmlns:p14="http://schemas.microsoft.com/office/powerpoint/2010/main" val="369624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screenshot of a cell phone&#10;&#10;Description generated with very high confidence">
            <a:extLst>
              <a:ext uri="{FF2B5EF4-FFF2-40B4-BE49-F238E27FC236}">
                <a16:creationId xmlns:a16="http://schemas.microsoft.com/office/drawing/2014/main" id="{C9799B7E-9A1C-49C9-85E0-B733CFE4DF5D}"/>
              </a:ext>
            </a:extLst>
          </p:cNvPr>
          <p:cNvPicPr>
            <a:picLocks noChangeAspect="1"/>
          </p:cNvPicPr>
          <p:nvPr/>
        </p:nvPicPr>
        <p:blipFill>
          <a:blip r:embed="rId3"/>
          <a:stretch>
            <a:fillRect/>
          </a:stretch>
        </p:blipFill>
        <p:spPr>
          <a:xfrm>
            <a:off x="456123" y="1947814"/>
            <a:ext cx="2597801" cy="1089400"/>
          </a:xfrm>
          <a:prstGeom prst="rect">
            <a:avLst/>
          </a:prstGeom>
          <a:ln>
            <a:solidFill>
              <a:schemeClr val="bg1">
                <a:lumMod val="75000"/>
              </a:schemeClr>
            </a:solidFill>
          </a:ln>
        </p:spPr>
      </p:pic>
      <p:sp>
        <p:nvSpPr>
          <p:cNvPr id="2" name="Title 1">
            <a:extLst>
              <a:ext uri="{FF2B5EF4-FFF2-40B4-BE49-F238E27FC236}">
                <a16:creationId xmlns:a16="http://schemas.microsoft.com/office/drawing/2014/main" id="{37A27C4A-D05A-4161-A088-12265D9054F4}"/>
              </a:ext>
            </a:extLst>
          </p:cNvPr>
          <p:cNvSpPr>
            <a:spLocks noGrp="1"/>
          </p:cNvSpPr>
          <p:nvPr>
            <p:ph type="title"/>
          </p:nvPr>
        </p:nvSpPr>
        <p:spPr/>
        <p:txBody>
          <a:bodyPr/>
          <a:lstStyle/>
          <a:p>
            <a:r>
              <a:rPr lang="en-US" dirty="0"/>
              <a:t>Graph and 3</a:t>
            </a:r>
            <a:r>
              <a:rPr lang="en-US" baseline="30000" dirty="0"/>
              <a:t>rd</a:t>
            </a:r>
            <a:r>
              <a:rPr lang="en-US" dirty="0"/>
              <a:t> party API access</a:t>
            </a:r>
          </a:p>
        </p:txBody>
      </p:sp>
      <p:grpSp>
        <p:nvGrpSpPr>
          <p:cNvPr id="43" name="Group 42">
            <a:extLst>
              <a:ext uri="{FF2B5EF4-FFF2-40B4-BE49-F238E27FC236}">
                <a16:creationId xmlns:a16="http://schemas.microsoft.com/office/drawing/2014/main" id="{2BBD2013-AFE1-4907-BA83-86247E0DECDC}"/>
              </a:ext>
            </a:extLst>
          </p:cNvPr>
          <p:cNvGrpSpPr/>
          <p:nvPr/>
        </p:nvGrpSpPr>
        <p:grpSpPr>
          <a:xfrm>
            <a:off x="692471" y="1742554"/>
            <a:ext cx="5163372" cy="3457584"/>
            <a:chOff x="944858" y="1595797"/>
            <a:chExt cx="5266908" cy="3526916"/>
          </a:xfrm>
        </p:grpSpPr>
        <p:grpSp>
          <p:nvGrpSpPr>
            <p:cNvPr id="3" name="Group 2">
              <a:extLst>
                <a:ext uri="{FF2B5EF4-FFF2-40B4-BE49-F238E27FC236}">
                  <a16:creationId xmlns:a16="http://schemas.microsoft.com/office/drawing/2014/main" id="{42735663-2174-45FB-84EC-F94FD6A2075E}"/>
                </a:ext>
              </a:extLst>
            </p:cNvPr>
            <p:cNvGrpSpPr/>
            <p:nvPr/>
          </p:nvGrpSpPr>
          <p:grpSpPr>
            <a:xfrm>
              <a:off x="944858" y="1595797"/>
              <a:ext cx="5266908" cy="3526916"/>
              <a:chOff x="2812556" y="2619782"/>
              <a:chExt cx="5266908" cy="3526916"/>
            </a:xfrm>
          </p:grpSpPr>
          <p:grpSp>
            <p:nvGrpSpPr>
              <p:cNvPr id="4" name="Group 3">
                <a:extLst>
                  <a:ext uri="{FF2B5EF4-FFF2-40B4-BE49-F238E27FC236}">
                    <a16:creationId xmlns:a16="http://schemas.microsoft.com/office/drawing/2014/main" id="{AB584772-F757-474D-9D7B-6530CA967513}"/>
                  </a:ext>
                </a:extLst>
              </p:cNvPr>
              <p:cNvGrpSpPr/>
              <p:nvPr/>
            </p:nvGrpSpPr>
            <p:grpSpPr>
              <a:xfrm>
                <a:off x="5498157" y="2619782"/>
                <a:ext cx="2581307" cy="1886242"/>
                <a:chOff x="3824185" y="1638265"/>
                <a:chExt cx="2236972" cy="1634626"/>
              </a:xfrm>
            </p:grpSpPr>
            <p:sp>
              <p:nvSpPr>
                <p:cNvPr id="6" name="Rectangle 5">
                  <a:extLst>
                    <a:ext uri="{FF2B5EF4-FFF2-40B4-BE49-F238E27FC236}">
                      <a16:creationId xmlns:a16="http://schemas.microsoft.com/office/drawing/2014/main" id="{D7D80226-A578-42D3-96C6-A9434931E007}"/>
                    </a:ext>
                  </a:extLst>
                </p:cNvPr>
                <p:cNvSpPr/>
                <p:nvPr/>
              </p:nvSpPr>
              <p:spPr bwMode="auto">
                <a:xfrm>
                  <a:off x="3824185" y="1829346"/>
                  <a:ext cx="1784947" cy="12943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a:solidFill>
                        <a:schemeClr val="bg2">
                          <a:lumMod val="25000"/>
                        </a:schemeClr>
                      </a:solidFill>
                      <a:cs typeface="Segoe UI" pitchFamily="34" charset="0"/>
                    </a:rPr>
                    <a:t>SharePoint </a:t>
                  </a:r>
                  <a:br>
                    <a:rPr lang="en-US" sz="1600">
                      <a:solidFill>
                        <a:schemeClr val="bg2">
                          <a:lumMod val="25000"/>
                        </a:schemeClr>
                      </a:solidFill>
                      <a:cs typeface="Segoe UI" pitchFamily="34" charset="0"/>
                    </a:rPr>
                  </a:br>
                  <a:r>
                    <a:rPr lang="en-US" sz="1600">
                      <a:solidFill>
                        <a:schemeClr val="bg2">
                          <a:lumMod val="25000"/>
                        </a:schemeClr>
                      </a:solidFill>
                      <a:cs typeface="Segoe UI" pitchFamily="34" charset="0"/>
                    </a:rPr>
                    <a:t>Online</a:t>
                  </a:r>
                </a:p>
              </p:txBody>
            </p:sp>
            <p:grpSp>
              <p:nvGrpSpPr>
                <p:cNvPr id="7" name="Group 6">
                  <a:extLst>
                    <a:ext uri="{FF2B5EF4-FFF2-40B4-BE49-F238E27FC236}">
                      <a16:creationId xmlns:a16="http://schemas.microsoft.com/office/drawing/2014/main" id="{D04841C6-CFB4-46CD-9D5C-4C3F3ACEDE28}"/>
                    </a:ext>
                  </a:extLst>
                </p:cNvPr>
                <p:cNvGrpSpPr>
                  <a:grpSpLocks noChangeAspect="1"/>
                </p:cNvGrpSpPr>
                <p:nvPr/>
              </p:nvGrpSpPr>
              <p:grpSpPr>
                <a:xfrm>
                  <a:off x="4912751" y="1638265"/>
                  <a:ext cx="1148406" cy="688997"/>
                  <a:chOff x="5192120" y="3272891"/>
                  <a:chExt cx="1696932" cy="1018089"/>
                </a:xfrm>
              </p:grpSpPr>
              <p:pic>
                <p:nvPicPr>
                  <p:cNvPr id="9" name="Picture 8">
                    <a:extLst>
                      <a:ext uri="{FF2B5EF4-FFF2-40B4-BE49-F238E27FC236}">
                        <a16:creationId xmlns:a16="http://schemas.microsoft.com/office/drawing/2014/main" id="{6FAF1797-86E4-4B96-ABAB-0E31B5ABE960}"/>
                      </a:ext>
                    </a:extLst>
                  </p:cNvPr>
                  <p:cNvPicPr>
                    <a:picLocks noChangeAspect="1"/>
                  </p:cNvPicPr>
                  <p:nvPr/>
                </p:nvPicPr>
                <p:blipFill>
                  <a:blip r:embed="rId4"/>
                  <a:stretch>
                    <a:fillRect/>
                  </a:stretch>
                </p:blipFill>
                <p:spPr>
                  <a:xfrm>
                    <a:off x="5192120" y="3272891"/>
                    <a:ext cx="1595281" cy="1018089"/>
                  </a:xfrm>
                  <a:prstGeom prst="rect">
                    <a:avLst/>
                  </a:prstGeom>
                </p:spPr>
              </p:pic>
              <p:pic>
                <p:nvPicPr>
                  <p:cNvPr id="10" name="Picture 9">
                    <a:extLst>
                      <a:ext uri="{FF2B5EF4-FFF2-40B4-BE49-F238E27FC236}">
                        <a16:creationId xmlns:a16="http://schemas.microsoft.com/office/drawing/2014/main" id="{7A65C63C-736F-4162-A2B0-2A85F27C4B45}"/>
                      </a:ext>
                    </a:extLst>
                  </p:cNvPr>
                  <p:cNvPicPr>
                    <a:picLocks noChangeAspect="1"/>
                  </p:cNvPicPr>
                  <p:nvPr/>
                </p:nvPicPr>
                <p:blipFill>
                  <a:blip r:embed="rId5"/>
                  <a:stretch>
                    <a:fillRect/>
                  </a:stretch>
                </p:blipFill>
                <p:spPr>
                  <a:xfrm>
                    <a:off x="6101093" y="3272891"/>
                    <a:ext cx="787959" cy="760637"/>
                  </a:xfrm>
                  <a:prstGeom prst="rect">
                    <a:avLst/>
                  </a:prstGeom>
                </p:spPr>
              </p:pic>
            </p:grpSp>
            <p:pic>
              <p:nvPicPr>
                <p:cNvPr id="8" name="Picture 7">
                  <a:extLst>
                    <a:ext uri="{FF2B5EF4-FFF2-40B4-BE49-F238E27FC236}">
                      <a16:creationId xmlns:a16="http://schemas.microsoft.com/office/drawing/2014/main" id="{A0296B4C-8A02-403B-AAFB-EC683CF05C89}"/>
                    </a:ext>
                  </a:extLst>
                </p:cNvPr>
                <p:cNvPicPr>
                  <a:picLocks noChangeAspect="1"/>
                </p:cNvPicPr>
                <p:nvPr/>
              </p:nvPicPr>
              <p:blipFill>
                <a:blip r:embed="rId6"/>
                <a:stretch>
                  <a:fillRect/>
                </a:stretch>
              </p:blipFill>
              <p:spPr>
                <a:xfrm>
                  <a:off x="5364311" y="2782721"/>
                  <a:ext cx="489642" cy="490170"/>
                </a:xfrm>
                <a:prstGeom prst="rect">
                  <a:avLst/>
                </a:prstGeom>
              </p:spPr>
            </p:pic>
          </p:grpSp>
          <p:pic>
            <p:nvPicPr>
              <p:cNvPr id="5" name="Picture 4">
                <a:extLst>
                  <a:ext uri="{FF2B5EF4-FFF2-40B4-BE49-F238E27FC236}">
                    <a16:creationId xmlns:a16="http://schemas.microsoft.com/office/drawing/2014/main" id="{5E33B2A5-9946-4FA9-9DD8-D624A1DCA3AA}"/>
                  </a:ext>
                </a:extLst>
              </p:cNvPr>
              <p:cNvPicPr>
                <a:picLocks noChangeAspect="1"/>
              </p:cNvPicPr>
              <p:nvPr/>
            </p:nvPicPr>
            <p:blipFill>
              <a:blip r:embed="rId7"/>
              <a:stretch>
                <a:fillRect/>
              </a:stretch>
            </p:blipFill>
            <p:spPr>
              <a:xfrm>
                <a:off x="2812556" y="3575865"/>
                <a:ext cx="4199671" cy="2570833"/>
              </a:xfrm>
              <a:prstGeom prst="rect">
                <a:avLst/>
              </a:prstGeom>
              <a:ln>
                <a:solidFill>
                  <a:schemeClr val="bg1">
                    <a:lumMod val="75000"/>
                  </a:schemeClr>
                </a:solidFill>
              </a:ln>
            </p:spPr>
          </p:pic>
        </p:grpSp>
        <p:sp>
          <p:nvSpPr>
            <p:cNvPr id="11" name="Rectangle 10">
              <a:extLst>
                <a:ext uri="{FF2B5EF4-FFF2-40B4-BE49-F238E27FC236}">
                  <a16:creationId xmlns:a16="http://schemas.microsoft.com/office/drawing/2014/main" id="{D329AC2A-0400-4699-92EF-A444391B4401}"/>
                </a:ext>
              </a:extLst>
            </p:cNvPr>
            <p:cNvSpPr/>
            <p:nvPr/>
          </p:nvSpPr>
          <p:spPr bwMode="auto">
            <a:xfrm>
              <a:off x="1642969" y="3409302"/>
              <a:ext cx="3243618" cy="1281363"/>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730" b="1">
                  <a:solidFill>
                    <a:schemeClr val="bg2">
                      <a:lumMod val="25000"/>
                    </a:schemeClr>
                  </a:solidFill>
                  <a:ea typeface="Segoe UI" pitchFamily="34" charset="0"/>
                  <a:cs typeface="Segoe UI" pitchFamily="34" charset="0"/>
                </a:rPr>
                <a:t>Client-side web part</a:t>
              </a:r>
            </a:p>
          </p:txBody>
        </p:sp>
        <p:grpSp>
          <p:nvGrpSpPr>
            <p:cNvPr id="12" name="Group 11">
              <a:extLst>
                <a:ext uri="{FF2B5EF4-FFF2-40B4-BE49-F238E27FC236}">
                  <a16:creationId xmlns:a16="http://schemas.microsoft.com/office/drawing/2014/main" id="{2D1B9EDB-32C1-45E2-9606-2D5F2F4FC52B}"/>
                </a:ext>
              </a:extLst>
            </p:cNvPr>
            <p:cNvGrpSpPr>
              <a:grpSpLocks noChangeAspect="1"/>
            </p:cNvGrpSpPr>
            <p:nvPr/>
          </p:nvGrpSpPr>
          <p:grpSpPr>
            <a:xfrm>
              <a:off x="4365238" y="4156658"/>
              <a:ext cx="737760" cy="828000"/>
              <a:chOff x="8756011" y="4457628"/>
              <a:chExt cx="1121405" cy="1258565"/>
            </a:xfrm>
          </p:grpSpPr>
          <p:grpSp>
            <p:nvGrpSpPr>
              <p:cNvPr id="13" name="Group 12">
                <a:extLst>
                  <a:ext uri="{FF2B5EF4-FFF2-40B4-BE49-F238E27FC236}">
                    <a16:creationId xmlns:a16="http://schemas.microsoft.com/office/drawing/2014/main" id="{BF7933C9-4107-4EC4-A13C-35424E801C4B}"/>
                  </a:ext>
                </a:extLst>
              </p:cNvPr>
              <p:cNvGrpSpPr/>
              <p:nvPr/>
            </p:nvGrpSpPr>
            <p:grpSpPr>
              <a:xfrm>
                <a:off x="8756011" y="4530388"/>
                <a:ext cx="1121405" cy="1121405"/>
                <a:chOff x="8756011" y="4530388"/>
                <a:chExt cx="1121405" cy="1121405"/>
              </a:xfrm>
            </p:grpSpPr>
            <p:sp>
              <p:nvSpPr>
                <p:cNvPr id="16" name="Oval 15">
                  <a:extLst>
                    <a:ext uri="{FF2B5EF4-FFF2-40B4-BE49-F238E27FC236}">
                      <a16:creationId xmlns:a16="http://schemas.microsoft.com/office/drawing/2014/main" id="{0F3192CD-F896-4376-8F3B-5FDB8F7370D5}"/>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17" name="Group 16">
                  <a:extLst>
                    <a:ext uri="{FF2B5EF4-FFF2-40B4-BE49-F238E27FC236}">
                      <a16:creationId xmlns:a16="http://schemas.microsoft.com/office/drawing/2014/main" id="{DE6F363D-5AAC-4613-A6FF-9DCD154CB713}"/>
                    </a:ext>
                  </a:extLst>
                </p:cNvPr>
                <p:cNvGrpSpPr>
                  <a:grpSpLocks noChangeAspect="1"/>
                </p:cNvGrpSpPr>
                <p:nvPr/>
              </p:nvGrpSpPr>
              <p:grpSpPr>
                <a:xfrm>
                  <a:off x="8996965" y="4836452"/>
                  <a:ext cx="715793" cy="540000"/>
                  <a:chOff x="5784587" y="4234924"/>
                  <a:chExt cx="808975" cy="610297"/>
                </a:xfrm>
              </p:grpSpPr>
              <p:pic>
                <p:nvPicPr>
                  <p:cNvPr id="18" name="Picture 17">
                    <a:extLst>
                      <a:ext uri="{FF2B5EF4-FFF2-40B4-BE49-F238E27FC236}">
                        <a16:creationId xmlns:a16="http://schemas.microsoft.com/office/drawing/2014/main" id="{B22C8275-2688-44E9-B653-3202C5683486}"/>
                      </a:ext>
                    </a:extLst>
                  </p:cNvPr>
                  <p:cNvPicPr>
                    <a:picLocks noChangeAspect="1"/>
                  </p:cNvPicPr>
                  <p:nvPr/>
                </p:nvPicPr>
                <p:blipFill>
                  <a:blip r:embed="rId8"/>
                  <a:stretch>
                    <a:fillRect/>
                  </a:stretch>
                </p:blipFill>
                <p:spPr>
                  <a:xfrm>
                    <a:off x="5784587" y="4234924"/>
                    <a:ext cx="666415" cy="527251"/>
                  </a:xfrm>
                  <a:prstGeom prst="rect">
                    <a:avLst/>
                  </a:prstGeom>
                </p:spPr>
              </p:pic>
              <p:pic>
                <p:nvPicPr>
                  <p:cNvPr id="19" name="Picture 18">
                    <a:extLst>
                      <a:ext uri="{FF2B5EF4-FFF2-40B4-BE49-F238E27FC236}">
                        <a16:creationId xmlns:a16="http://schemas.microsoft.com/office/drawing/2014/main" id="{C4339D32-B4A1-4401-AF5A-B74ECF6A49A5}"/>
                      </a:ext>
                    </a:extLst>
                  </p:cNvPr>
                  <p:cNvPicPr>
                    <a:picLocks noChangeAspect="1"/>
                  </p:cNvPicPr>
                  <p:nvPr/>
                </p:nvPicPr>
                <p:blipFill>
                  <a:blip r:embed="rId9"/>
                  <a:stretch>
                    <a:fillRect/>
                  </a:stretch>
                </p:blipFill>
                <p:spPr>
                  <a:xfrm>
                    <a:off x="6147335" y="4389009"/>
                    <a:ext cx="446227" cy="456212"/>
                  </a:xfrm>
                  <a:prstGeom prst="rect">
                    <a:avLst/>
                  </a:prstGeom>
                </p:spPr>
              </p:pic>
            </p:grpSp>
          </p:grpSp>
          <p:sp>
            <p:nvSpPr>
              <p:cNvPr id="14" name="Isosceles Triangle 13">
                <a:extLst>
                  <a:ext uri="{FF2B5EF4-FFF2-40B4-BE49-F238E27FC236}">
                    <a16:creationId xmlns:a16="http://schemas.microsoft.com/office/drawing/2014/main" id="{CA58B228-24D6-4D09-B3A8-2732C71F9557}"/>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5" name="Isosceles Triangle 14">
                <a:extLst>
                  <a:ext uri="{FF2B5EF4-FFF2-40B4-BE49-F238E27FC236}">
                    <a16:creationId xmlns:a16="http://schemas.microsoft.com/office/drawing/2014/main" id="{A524D1EB-E367-44A9-8639-9FA2B2670301}"/>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grpSp>
      <p:grpSp>
        <p:nvGrpSpPr>
          <p:cNvPr id="20" name="Group 19">
            <a:extLst>
              <a:ext uri="{FF2B5EF4-FFF2-40B4-BE49-F238E27FC236}">
                <a16:creationId xmlns:a16="http://schemas.microsoft.com/office/drawing/2014/main" id="{A2505418-7F94-43F3-94CC-EA17F6A4488E}"/>
              </a:ext>
            </a:extLst>
          </p:cNvPr>
          <p:cNvGrpSpPr/>
          <p:nvPr/>
        </p:nvGrpSpPr>
        <p:grpSpPr>
          <a:xfrm>
            <a:off x="8739363" y="3453031"/>
            <a:ext cx="1671516" cy="1178010"/>
            <a:chOff x="4083837" y="2553181"/>
            <a:chExt cx="1671753" cy="1178178"/>
          </a:xfrm>
        </p:grpSpPr>
        <p:grpSp>
          <p:nvGrpSpPr>
            <p:cNvPr id="21" name="Group 20">
              <a:extLst>
                <a:ext uri="{FF2B5EF4-FFF2-40B4-BE49-F238E27FC236}">
                  <a16:creationId xmlns:a16="http://schemas.microsoft.com/office/drawing/2014/main" id="{64CC8122-0AE2-4880-94EB-A6DD62C05944}"/>
                </a:ext>
              </a:extLst>
            </p:cNvPr>
            <p:cNvGrpSpPr/>
            <p:nvPr/>
          </p:nvGrpSpPr>
          <p:grpSpPr>
            <a:xfrm>
              <a:off x="4083837" y="2553181"/>
              <a:ext cx="1671753" cy="997888"/>
              <a:chOff x="2917081" y="2579702"/>
              <a:chExt cx="1671753" cy="997888"/>
            </a:xfrm>
          </p:grpSpPr>
          <p:sp>
            <p:nvSpPr>
              <p:cNvPr id="23" name="Rectangle 22">
                <a:extLst>
                  <a:ext uri="{FF2B5EF4-FFF2-40B4-BE49-F238E27FC236}">
                    <a16:creationId xmlns:a16="http://schemas.microsoft.com/office/drawing/2014/main" id="{74235AA1-7785-4F98-AFD4-320A95CEC2CF}"/>
                  </a:ext>
                </a:extLst>
              </p:cNvPr>
              <p:cNvSpPr/>
              <p:nvPr/>
            </p:nvSpPr>
            <p:spPr bwMode="auto">
              <a:xfrm>
                <a:off x="2917081" y="2679683"/>
                <a:ext cx="1440113" cy="8979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800">
                    <a:solidFill>
                      <a:schemeClr val="bg2">
                        <a:lumMod val="25000"/>
                      </a:schemeClr>
                    </a:solidFill>
                    <a:ea typeface="Segoe UI" pitchFamily="34" charset="0"/>
                    <a:cs typeface="Segoe UI" pitchFamily="34" charset="0"/>
                  </a:rPr>
                  <a:t>Azure </a:t>
                </a:r>
                <a:br>
                  <a:rPr lang="en-US" sz="1800">
                    <a:solidFill>
                      <a:schemeClr val="bg2">
                        <a:lumMod val="25000"/>
                      </a:schemeClr>
                    </a:solidFill>
                    <a:ea typeface="Segoe UI" pitchFamily="34" charset="0"/>
                    <a:cs typeface="Segoe UI" pitchFamily="34" charset="0"/>
                  </a:rPr>
                </a:br>
                <a:r>
                  <a:rPr lang="en-US" sz="1800">
                    <a:solidFill>
                      <a:schemeClr val="bg2">
                        <a:lumMod val="25000"/>
                      </a:schemeClr>
                    </a:solidFill>
                    <a:ea typeface="Segoe UI" pitchFamily="34" charset="0"/>
                    <a:cs typeface="Segoe UI" pitchFamily="34" charset="0"/>
                  </a:rPr>
                  <a:t>Active Directory</a:t>
                </a:r>
              </a:p>
            </p:txBody>
          </p:sp>
          <p:pic>
            <p:nvPicPr>
              <p:cNvPr id="24" name="Picture 23">
                <a:extLst>
                  <a:ext uri="{FF2B5EF4-FFF2-40B4-BE49-F238E27FC236}">
                    <a16:creationId xmlns:a16="http://schemas.microsoft.com/office/drawing/2014/main" id="{41DBDCA7-D315-4AE3-8971-35323CB78699}"/>
                  </a:ext>
                </a:extLst>
              </p:cNvPr>
              <p:cNvPicPr>
                <a:picLocks noChangeAspect="1"/>
              </p:cNvPicPr>
              <p:nvPr/>
            </p:nvPicPr>
            <p:blipFill>
              <a:blip r:embed="rId10"/>
              <a:stretch>
                <a:fillRect/>
              </a:stretch>
            </p:blipFill>
            <p:spPr>
              <a:xfrm>
                <a:off x="4168338" y="2579702"/>
                <a:ext cx="420496" cy="432326"/>
              </a:xfrm>
              <a:prstGeom prst="rect">
                <a:avLst/>
              </a:prstGeom>
            </p:spPr>
          </p:pic>
        </p:grpSp>
        <p:pic>
          <p:nvPicPr>
            <p:cNvPr id="22" name="Picture 21">
              <a:extLst>
                <a:ext uri="{FF2B5EF4-FFF2-40B4-BE49-F238E27FC236}">
                  <a16:creationId xmlns:a16="http://schemas.microsoft.com/office/drawing/2014/main" id="{276F79D6-E24B-44EE-B2A4-5FA51CAB382E}"/>
                </a:ext>
              </a:extLst>
            </p:cNvPr>
            <p:cNvPicPr>
              <a:picLocks noChangeAspect="1"/>
            </p:cNvPicPr>
            <p:nvPr/>
          </p:nvPicPr>
          <p:blipFill>
            <a:blip r:embed="rId11"/>
            <a:stretch>
              <a:fillRect/>
            </a:stretch>
          </p:blipFill>
          <p:spPr>
            <a:xfrm>
              <a:off x="5091743" y="2956612"/>
              <a:ext cx="634048" cy="774747"/>
            </a:xfrm>
            <a:prstGeom prst="rect">
              <a:avLst/>
            </a:prstGeom>
          </p:spPr>
        </p:pic>
      </p:grpSp>
      <p:grpSp>
        <p:nvGrpSpPr>
          <p:cNvPr id="34" name="Group 33">
            <a:extLst>
              <a:ext uri="{FF2B5EF4-FFF2-40B4-BE49-F238E27FC236}">
                <a16:creationId xmlns:a16="http://schemas.microsoft.com/office/drawing/2014/main" id="{E48E2D13-CD0A-4838-BFE5-60B633C6D365}"/>
              </a:ext>
            </a:extLst>
          </p:cNvPr>
          <p:cNvGrpSpPr/>
          <p:nvPr/>
        </p:nvGrpSpPr>
        <p:grpSpPr>
          <a:xfrm>
            <a:off x="8591483" y="1396881"/>
            <a:ext cx="1894452" cy="1268769"/>
            <a:chOff x="7706203" y="4008148"/>
            <a:chExt cx="1932440" cy="1294210"/>
          </a:xfrm>
        </p:grpSpPr>
        <p:grpSp>
          <p:nvGrpSpPr>
            <p:cNvPr id="27" name="Group 26">
              <a:extLst>
                <a:ext uri="{FF2B5EF4-FFF2-40B4-BE49-F238E27FC236}">
                  <a16:creationId xmlns:a16="http://schemas.microsoft.com/office/drawing/2014/main" id="{1AB26D0E-5AC6-4965-BC00-87C903BC6BF7}"/>
                </a:ext>
              </a:extLst>
            </p:cNvPr>
            <p:cNvGrpSpPr/>
            <p:nvPr/>
          </p:nvGrpSpPr>
          <p:grpSpPr>
            <a:xfrm>
              <a:off x="7979162" y="4008148"/>
              <a:ext cx="1659481" cy="1020316"/>
              <a:chOff x="5381739" y="3984450"/>
              <a:chExt cx="1659481" cy="1020316"/>
            </a:xfrm>
          </p:grpSpPr>
          <p:grpSp>
            <p:nvGrpSpPr>
              <p:cNvPr id="28" name="Group 27">
                <a:extLst>
                  <a:ext uri="{FF2B5EF4-FFF2-40B4-BE49-F238E27FC236}">
                    <a16:creationId xmlns:a16="http://schemas.microsoft.com/office/drawing/2014/main" id="{67179F4D-6902-49DC-97DE-DAA1E5B8AA5C}"/>
                  </a:ext>
                </a:extLst>
              </p:cNvPr>
              <p:cNvGrpSpPr/>
              <p:nvPr/>
            </p:nvGrpSpPr>
            <p:grpSpPr>
              <a:xfrm>
                <a:off x="5381739" y="3984450"/>
                <a:ext cx="1564686" cy="1020316"/>
                <a:chOff x="6764511" y="5074489"/>
                <a:chExt cx="1534145" cy="1000401"/>
              </a:xfrm>
            </p:grpSpPr>
            <p:sp>
              <p:nvSpPr>
                <p:cNvPr id="30" name="Rectangle 29">
                  <a:extLst>
                    <a:ext uri="{FF2B5EF4-FFF2-40B4-BE49-F238E27FC236}">
                      <a16:creationId xmlns:a16="http://schemas.microsoft.com/office/drawing/2014/main" id="{8FD7483A-E3DC-4658-9513-894998AC7530}"/>
                    </a:ext>
                  </a:extLst>
                </p:cNvPr>
                <p:cNvSpPr/>
                <p:nvPr/>
              </p:nvSpPr>
              <p:spPr bwMode="auto">
                <a:xfrm>
                  <a:off x="6764511" y="5074489"/>
                  <a:ext cx="1273402" cy="77259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a:solidFill>
                        <a:schemeClr val="bg2">
                          <a:lumMod val="25000"/>
                        </a:schemeClr>
                      </a:solidFill>
                      <a:ea typeface="Segoe UI" pitchFamily="34" charset="0"/>
                      <a:cs typeface="Segoe UI" pitchFamily="34" charset="0"/>
                    </a:rPr>
                    <a:t>Custom </a:t>
                  </a:r>
                </a:p>
              </p:txBody>
            </p:sp>
            <p:grpSp>
              <p:nvGrpSpPr>
                <p:cNvPr id="31" name="Group 30">
                  <a:extLst>
                    <a:ext uri="{FF2B5EF4-FFF2-40B4-BE49-F238E27FC236}">
                      <a16:creationId xmlns:a16="http://schemas.microsoft.com/office/drawing/2014/main" id="{4114B03B-436B-4338-AA01-B58B7FB3AF1F}"/>
                    </a:ext>
                  </a:extLst>
                </p:cNvPr>
                <p:cNvGrpSpPr/>
                <p:nvPr/>
              </p:nvGrpSpPr>
              <p:grpSpPr>
                <a:xfrm>
                  <a:off x="7523450" y="5181101"/>
                  <a:ext cx="775206" cy="893789"/>
                  <a:chOff x="3380520" y="3675113"/>
                  <a:chExt cx="775206" cy="893789"/>
                </a:xfrm>
              </p:grpSpPr>
              <p:pic>
                <p:nvPicPr>
                  <p:cNvPr id="32" name="Picture 31">
                    <a:extLst>
                      <a:ext uri="{FF2B5EF4-FFF2-40B4-BE49-F238E27FC236}">
                        <a16:creationId xmlns:a16="http://schemas.microsoft.com/office/drawing/2014/main" id="{D847D3F6-9754-4B56-A63A-E71142BE5502}"/>
                      </a:ext>
                    </a:extLst>
                  </p:cNvPr>
                  <p:cNvPicPr>
                    <a:picLocks noChangeAspect="1"/>
                  </p:cNvPicPr>
                  <p:nvPr/>
                </p:nvPicPr>
                <p:blipFill>
                  <a:blip r:embed="rId12"/>
                  <a:stretch>
                    <a:fillRect/>
                  </a:stretch>
                </p:blipFill>
                <p:spPr>
                  <a:xfrm>
                    <a:off x="3380520" y="3675113"/>
                    <a:ext cx="477423" cy="839046"/>
                  </a:xfrm>
                  <a:prstGeom prst="rect">
                    <a:avLst/>
                  </a:prstGeom>
                </p:spPr>
              </p:pic>
              <p:pic>
                <p:nvPicPr>
                  <p:cNvPr id="33" name="Picture 32">
                    <a:extLst>
                      <a:ext uri="{FF2B5EF4-FFF2-40B4-BE49-F238E27FC236}">
                        <a16:creationId xmlns:a16="http://schemas.microsoft.com/office/drawing/2014/main" id="{BCF6C42C-F040-4310-949D-7B902A8D40E4}"/>
                      </a:ext>
                    </a:extLst>
                  </p:cNvPr>
                  <p:cNvPicPr>
                    <a:picLocks noChangeAspect="1"/>
                  </p:cNvPicPr>
                  <p:nvPr/>
                </p:nvPicPr>
                <p:blipFill>
                  <a:blip r:embed="rId13"/>
                  <a:stretch>
                    <a:fillRect/>
                  </a:stretch>
                </p:blipFill>
                <p:spPr>
                  <a:xfrm>
                    <a:off x="3599526" y="4130422"/>
                    <a:ext cx="556200" cy="438480"/>
                  </a:xfrm>
                  <a:prstGeom prst="rect">
                    <a:avLst/>
                  </a:prstGeom>
                </p:spPr>
              </p:pic>
            </p:grpSp>
          </p:grpSp>
          <p:pic>
            <p:nvPicPr>
              <p:cNvPr id="29" name="Picture 28">
                <a:extLst>
                  <a:ext uri="{FF2B5EF4-FFF2-40B4-BE49-F238E27FC236}">
                    <a16:creationId xmlns:a16="http://schemas.microsoft.com/office/drawing/2014/main" id="{7F7746C6-1BDE-4D27-AD4E-C2321A893EA7}"/>
                  </a:ext>
                </a:extLst>
              </p:cNvPr>
              <p:cNvPicPr>
                <a:picLocks noChangeAspect="1"/>
              </p:cNvPicPr>
              <p:nvPr/>
            </p:nvPicPr>
            <p:blipFill>
              <a:blip r:embed="rId10"/>
              <a:stretch>
                <a:fillRect/>
              </a:stretch>
            </p:blipFill>
            <p:spPr>
              <a:xfrm>
                <a:off x="6612353" y="4012891"/>
                <a:ext cx="428867" cy="440932"/>
              </a:xfrm>
              <a:prstGeom prst="rect">
                <a:avLst/>
              </a:prstGeom>
            </p:spPr>
          </p:pic>
        </p:grpSp>
        <p:pic>
          <p:nvPicPr>
            <p:cNvPr id="25" name="Picture 24">
              <a:extLst>
                <a:ext uri="{FF2B5EF4-FFF2-40B4-BE49-F238E27FC236}">
                  <a16:creationId xmlns:a16="http://schemas.microsoft.com/office/drawing/2014/main" id="{AD4D93E9-AF64-47BF-A2B5-ED219356A85F}"/>
                </a:ext>
              </a:extLst>
            </p:cNvPr>
            <p:cNvPicPr>
              <a:picLocks noChangeAspect="1"/>
            </p:cNvPicPr>
            <p:nvPr/>
          </p:nvPicPr>
          <p:blipFill>
            <a:blip r:embed="rId14"/>
            <a:stretch>
              <a:fillRect/>
            </a:stretch>
          </p:blipFill>
          <p:spPr>
            <a:xfrm>
              <a:off x="7706203" y="4463805"/>
              <a:ext cx="609818" cy="610476"/>
            </a:xfrm>
            <a:prstGeom prst="rect">
              <a:avLst/>
            </a:prstGeom>
          </p:spPr>
        </p:pic>
        <p:sp>
          <p:nvSpPr>
            <p:cNvPr id="26" name="TextBox 25">
              <a:extLst>
                <a:ext uri="{FF2B5EF4-FFF2-40B4-BE49-F238E27FC236}">
                  <a16:creationId xmlns:a16="http://schemas.microsoft.com/office/drawing/2014/main" id="{31922B3A-0182-4C3A-AE4A-FEBB149DDCCA}"/>
                </a:ext>
              </a:extLst>
            </p:cNvPr>
            <p:cNvSpPr txBox="1"/>
            <p:nvPr/>
          </p:nvSpPr>
          <p:spPr>
            <a:xfrm>
              <a:off x="7718623" y="5051200"/>
              <a:ext cx="677474" cy="251158"/>
            </a:xfrm>
            <a:prstGeom prst="rect">
              <a:avLst/>
            </a:prstGeom>
            <a:noFill/>
          </p:spPr>
          <p:txBody>
            <a:bodyPr wrap="none" lIns="0" tIns="0" rIns="0" bIns="0" rtlCol="0">
              <a:spAutoFit/>
            </a:bodyPr>
            <a:lstStyle/>
            <a:p>
              <a:r>
                <a:rPr lang="en-US" sz="1600" spc="-70">
                  <a:solidFill>
                    <a:schemeClr val="bg2">
                      <a:lumMod val="25000"/>
                    </a:schemeClr>
                  </a:solidFill>
                </a:rPr>
                <a:t>WebAPI</a:t>
              </a:r>
            </a:p>
          </p:txBody>
        </p:sp>
      </p:grpSp>
      <p:grpSp>
        <p:nvGrpSpPr>
          <p:cNvPr id="49" name="Group 48">
            <a:extLst>
              <a:ext uri="{FF2B5EF4-FFF2-40B4-BE49-F238E27FC236}">
                <a16:creationId xmlns:a16="http://schemas.microsoft.com/office/drawing/2014/main" id="{79F4120B-79B7-435D-B0E4-F95049BBF9BB}"/>
              </a:ext>
            </a:extLst>
          </p:cNvPr>
          <p:cNvGrpSpPr/>
          <p:nvPr/>
        </p:nvGrpSpPr>
        <p:grpSpPr>
          <a:xfrm>
            <a:off x="8887514" y="4550744"/>
            <a:ext cx="2679403" cy="747242"/>
            <a:chOff x="9177935" y="2170323"/>
            <a:chExt cx="2733131" cy="762226"/>
          </a:xfrm>
        </p:grpSpPr>
        <p:grpSp>
          <p:nvGrpSpPr>
            <p:cNvPr id="35" name="Group 34">
              <a:extLst>
                <a:ext uri="{FF2B5EF4-FFF2-40B4-BE49-F238E27FC236}">
                  <a16:creationId xmlns:a16="http://schemas.microsoft.com/office/drawing/2014/main" id="{7AFCFEF8-9AC0-4962-8F78-E3C6D448C062}"/>
                </a:ext>
              </a:extLst>
            </p:cNvPr>
            <p:cNvGrpSpPr/>
            <p:nvPr/>
          </p:nvGrpSpPr>
          <p:grpSpPr>
            <a:xfrm>
              <a:off x="9177935" y="2170323"/>
              <a:ext cx="672696" cy="762226"/>
              <a:chOff x="6758297" y="3334985"/>
              <a:chExt cx="672696" cy="762226"/>
            </a:xfrm>
          </p:grpSpPr>
          <p:pic>
            <p:nvPicPr>
              <p:cNvPr id="36" name="Picture 35">
                <a:extLst>
                  <a:ext uri="{FF2B5EF4-FFF2-40B4-BE49-F238E27FC236}">
                    <a16:creationId xmlns:a16="http://schemas.microsoft.com/office/drawing/2014/main" id="{B62836A8-F17B-4BCC-B19A-B43F5D4E1354}"/>
                  </a:ext>
                </a:extLst>
              </p:cNvPr>
              <p:cNvPicPr>
                <a:picLocks noChangeAspect="1"/>
              </p:cNvPicPr>
              <p:nvPr/>
            </p:nvPicPr>
            <p:blipFill>
              <a:blip r:embed="rId15"/>
              <a:stretch>
                <a:fillRect/>
              </a:stretch>
            </p:blipFill>
            <p:spPr>
              <a:xfrm>
                <a:off x="6758297" y="3334985"/>
                <a:ext cx="672696" cy="762226"/>
              </a:xfrm>
              <a:prstGeom prst="rect">
                <a:avLst/>
              </a:prstGeom>
            </p:spPr>
          </p:pic>
          <p:pic>
            <p:nvPicPr>
              <p:cNvPr id="37" name="Picture 36">
                <a:extLst>
                  <a:ext uri="{FF2B5EF4-FFF2-40B4-BE49-F238E27FC236}">
                    <a16:creationId xmlns:a16="http://schemas.microsoft.com/office/drawing/2014/main" id="{07FDC082-CD5A-49AD-9679-67F3FE54989F}"/>
                  </a:ext>
                </a:extLst>
              </p:cNvPr>
              <p:cNvPicPr>
                <a:picLocks noChangeAspect="1"/>
              </p:cNvPicPr>
              <p:nvPr/>
            </p:nvPicPr>
            <p:blipFill>
              <a:blip r:embed="rId6"/>
              <a:stretch>
                <a:fillRect/>
              </a:stretch>
            </p:blipFill>
            <p:spPr>
              <a:xfrm rot="2599592">
                <a:off x="6965491" y="3405464"/>
                <a:ext cx="258307" cy="258585"/>
              </a:xfrm>
              <a:prstGeom prst="rect">
                <a:avLst/>
              </a:prstGeom>
            </p:spPr>
          </p:pic>
        </p:grpSp>
        <p:sp>
          <p:nvSpPr>
            <p:cNvPr id="38" name="TextBox 37">
              <a:extLst>
                <a:ext uri="{FF2B5EF4-FFF2-40B4-BE49-F238E27FC236}">
                  <a16:creationId xmlns:a16="http://schemas.microsoft.com/office/drawing/2014/main" id="{E9D528BE-E9E6-4E6C-901B-4BEF9BAAEB31}"/>
                </a:ext>
              </a:extLst>
            </p:cNvPr>
            <p:cNvSpPr txBox="1"/>
            <p:nvPr/>
          </p:nvSpPr>
          <p:spPr>
            <a:xfrm>
              <a:off x="9850630" y="2335992"/>
              <a:ext cx="2060436" cy="430887"/>
            </a:xfrm>
            <a:prstGeom prst="rect">
              <a:avLst/>
            </a:prstGeom>
            <a:noFill/>
          </p:spPr>
          <p:txBody>
            <a:bodyPr wrap="none" lIns="0" tIns="0" rIns="0" bIns="0" rtlCol="0">
              <a:spAutoFit/>
            </a:bodyPr>
            <a:lstStyle/>
            <a:p>
              <a:r>
                <a:rPr lang="en-US" sz="1372"/>
                <a:t>"SharePoint Online Client“</a:t>
              </a:r>
            </a:p>
            <a:p>
              <a:r>
                <a:rPr lang="en-US" sz="1372" spc="-70">
                  <a:solidFill>
                    <a:schemeClr val="bg2">
                      <a:lumMod val="25000"/>
                    </a:schemeClr>
                  </a:solidFill>
                </a:rPr>
                <a:t>Permissions - xyz</a:t>
              </a:r>
            </a:p>
          </p:txBody>
        </p:sp>
      </p:grpSp>
      <p:cxnSp>
        <p:nvCxnSpPr>
          <p:cNvPr id="39" name="Straight Arrow Connector 38">
            <a:extLst>
              <a:ext uri="{FF2B5EF4-FFF2-40B4-BE49-F238E27FC236}">
                <a16:creationId xmlns:a16="http://schemas.microsoft.com/office/drawing/2014/main" id="{97EE6C02-F853-4C92-9E62-5F8F54348CC4}"/>
              </a:ext>
            </a:extLst>
          </p:cNvPr>
          <p:cNvCxnSpPr>
            <a:cxnSpLocks/>
          </p:cNvCxnSpPr>
          <p:nvPr/>
        </p:nvCxnSpPr>
        <p:spPr>
          <a:xfrm flipH="1">
            <a:off x="5049979" y="4033365"/>
            <a:ext cx="3627965" cy="3424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2" name="Straight Arrow Connector 41">
            <a:extLst>
              <a:ext uri="{FF2B5EF4-FFF2-40B4-BE49-F238E27FC236}">
                <a16:creationId xmlns:a16="http://schemas.microsoft.com/office/drawing/2014/main" id="{CA1CFAEB-E825-4873-BCF3-6DE3EDE02342}"/>
              </a:ext>
            </a:extLst>
          </p:cNvPr>
          <p:cNvCxnSpPr>
            <a:cxnSpLocks/>
          </p:cNvCxnSpPr>
          <p:nvPr/>
        </p:nvCxnSpPr>
        <p:spPr>
          <a:xfrm flipH="1">
            <a:off x="5049976" y="2192979"/>
            <a:ext cx="3463285" cy="1723883"/>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45" name="Picture 44">
            <a:extLst>
              <a:ext uri="{FF2B5EF4-FFF2-40B4-BE49-F238E27FC236}">
                <a16:creationId xmlns:a16="http://schemas.microsoft.com/office/drawing/2014/main" id="{22C0F078-819D-47E4-81AC-CCFE6C887B99}"/>
              </a:ext>
            </a:extLst>
          </p:cNvPr>
          <p:cNvPicPr>
            <a:picLocks noChangeAspect="1"/>
          </p:cNvPicPr>
          <p:nvPr/>
        </p:nvPicPr>
        <p:blipFill>
          <a:blip r:embed="rId16"/>
          <a:stretch>
            <a:fillRect/>
          </a:stretch>
        </p:blipFill>
        <p:spPr>
          <a:xfrm>
            <a:off x="5969424" y="4710832"/>
            <a:ext cx="843790" cy="875233"/>
          </a:xfrm>
          <a:prstGeom prst="rect">
            <a:avLst/>
          </a:prstGeom>
        </p:spPr>
      </p:pic>
      <p:cxnSp>
        <p:nvCxnSpPr>
          <p:cNvPr id="46" name="Straight Arrow Connector 45">
            <a:extLst>
              <a:ext uri="{FF2B5EF4-FFF2-40B4-BE49-F238E27FC236}">
                <a16:creationId xmlns:a16="http://schemas.microsoft.com/office/drawing/2014/main" id="{707A1C06-C7E0-4BEA-8770-63694EB870E1}"/>
              </a:ext>
            </a:extLst>
          </p:cNvPr>
          <p:cNvCxnSpPr>
            <a:cxnSpLocks/>
          </p:cNvCxnSpPr>
          <p:nvPr/>
        </p:nvCxnSpPr>
        <p:spPr>
          <a:xfrm flipH="1">
            <a:off x="6634320" y="4724604"/>
            <a:ext cx="2038402" cy="310294"/>
          </a:xfrm>
          <a:prstGeom prst="straightConnector1">
            <a:avLst/>
          </a:prstGeom>
          <a:ln w="28575">
            <a:solidFill>
              <a:schemeClr val="tx1">
                <a:lumMod val="65000"/>
                <a:lumOff val="35000"/>
              </a:schemeClr>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7" name="Straight Connector 46">
            <a:extLst>
              <a:ext uri="{FF2B5EF4-FFF2-40B4-BE49-F238E27FC236}">
                <a16:creationId xmlns:a16="http://schemas.microsoft.com/office/drawing/2014/main" id="{3DBF0F3D-E1DA-4C47-AB38-6A43B14CEFA1}"/>
              </a:ext>
            </a:extLst>
          </p:cNvPr>
          <p:cNvCxnSpPr>
            <a:cxnSpLocks/>
          </p:cNvCxnSpPr>
          <p:nvPr/>
        </p:nvCxnSpPr>
        <p:spPr>
          <a:xfrm flipV="1">
            <a:off x="4697151" y="5392979"/>
            <a:ext cx="1143473" cy="564602"/>
          </a:xfrm>
          <a:prstGeom prst="line">
            <a:avLst/>
          </a:prstGeom>
          <a:ln>
            <a:solidFill>
              <a:schemeClr val="bg2">
                <a:lumMod val="75000"/>
              </a:schemeClr>
            </a:solidFill>
            <a:tailEnd type="oval"/>
          </a:ln>
        </p:spPr>
        <p:style>
          <a:lnRef idx="1">
            <a:schemeClr val="dk1"/>
          </a:lnRef>
          <a:fillRef idx="0">
            <a:schemeClr val="dk1"/>
          </a:fillRef>
          <a:effectRef idx="0">
            <a:schemeClr val="dk1"/>
          </a:effectRef>
          <a:fontRef idx="minor">
            <a:schemeClr val="tx1"/>
          </a:fontRef>
        </p:style>
      </p:cxnSp>
      <p:sp>
        <p:nvSpPr>
          <p:cNvPr id="48" name="TextBox 4">
            <a:extLst>
              <a:ext uri="{FF2B5EF4-FFF2-40B4-BE49-F238E27FC236}">
                <a16:creationId xmlns:a16="http://schemas.microsoft.com/office/drawing/2014/main" id="{5F7D2793-F4EB-45BE-80F1-AA2036B0AA79}"/>
              </a:ext>
            </a:extLst>
          </p:cNvPr>
          <p:cNvSpPr txBox="1"/>
          <p:nvPr/>
        </p:nvSpPr>
        <p:spPr>
          <a:xfrm>
            <a:off x="2502494" y="5518575"/>
            <a:ext cx="2588657" cy="1165673"/>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a:solidFill>
                  <a:schemeClr val="bg1"/>
                </a:solidFill>
              </a:rPr>
              <a:t>Tenant administrator configures what scopes are available for the MSGraphClient and AadHttpClient by configuring permissions to specific pre-provisioned application in the Azure Active Directory.</a:t>
            </a:r>
          </a:p>
        </p:txBody>
      </p:sp>
      <p:grpSp>
        <p:nvGrpSpPr>
          <p:cNvPr id="52" name="Group 51">
            <a:extLst>
              <a:ext uri="{FF2B5EF4-FFF2-40B4-BE49-F238E27FC236}">
                <a16:creationId xmlns:a16="http://schemas.microsoft.com/office/drawing/2014/main" id="{BF64C4DC-E058-4AAF-9FFC-7F4785F7753F}"/>
              </a:ext>
            </a:extLst>
          </p:cNvPr>
          <p:cNvGrpSpPr/>
          <p:nvPr/>
        </p:nvGrpSpPr>
        <p:grpSpPr>
          <a:xfrm>
            <a:off x="6556050" y="5518575"/>
            <a:ext cx="514328" cy="514328"/>
            <a:chOff x="492" y="17985"/>
            <a:chExt cx="524853" cy="524853"/>
          </a:xfrm>
        </p:grpSpPr>
        <p:sp>
          <p:nvSpPr>
            <p:cNvPr id="53" name="Oval 52">
              <a:extLst>
                <a:ext uri="{FF2B5EF4-FFF2-40B4-BE49-F238E27FC236}">
                  <a16:creationId xmlns:a16="http://schemas.microsoft.com/office/drawing/2014/main" id="{F35517BB-017C-4966-B363-3621641A78EA}"/>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Oval 4">
              <a:extLst>
                <a:ext uri="{FF2B5EF4-FFF2-40B4-BE49-F238E27FC236}">
                  <a16:creationId xmlns:a16="http://schemas.microsoft.com/office/drawing/2014/main" id="{5DE78E42-59E7-4252-804C-5712DA91275D}"/>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370">
                <a:lnSpc>
                  <a:spcPct val="90000"/>
                </a:lnSpc>
                <a:spcBef>
                  <a:spcPct val="0"/>
                </a:spcBef>
                <a:spcAft>
                  <a:spcPct val="35000"/>
                </a:spcAft>
              </a:pPr>
              <a:r>
                <a:rPr lang="en-US" sz="2352"/>
                <a:t>1</a:t>
              </a:r>
            </a:p>
          </p:txBody>
        </p:sp>
      </p:grpSp>
      <p:grpSp>
        <p:nvGrpSpPr>
          <p:cNvPr id="55" name="Group 54">
            <a:extLst>
              <a:ext uri="{FF2B5EF4-FFF2-40B4-BE49-F238E27FC236}">
                <a16:creationId xmlns:a16="http://schemas.microsoft.com/office/drawing/2014/main" id="{B60025DE-7092-468C-BD4F-2A78A445E5A3}"/>
              </a:ext>
            </a:extLst>
          </p:cNvPr>
          <p:cNvGrpSpPr/>
          <p:nvPr/>
        </p:nvGrpSpPr>
        <p:grpSpPr>
          <a:xfrm>
            <a:off x="6839537" y="2460953"/>
            <a:ext cx="514328" cy="514328"/>
            <a:chOff x="492" y="17985"/>
            <a:chExt cx="524853" cy="524853"/>
          </a:xfrm>
        </p:grpSpPr>
        <p:sp>
          <p:nvSpPr>
            <p:cNvPr id="56" name="Oval 55">
              <a:extLst>
                <a:ext uri="{FF2B5EF4-FFF2-40B4-BE49-F238E27FC236}">
                  <a16:creationId xmlns:a16="http://schemas.microsoft.com/office/drawing/2014/main" id="{0B1D46E4-2526-42A6-8560-5DFAC6E8DD5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Oval 4">
              <a:extLst>
                <a:ext uri="{FF2B5EF4-FFF2-40B4-BE49-F238E27FC236}">
                  <a16:creationId xmlns:a16="http://schemas.microsoft.com/office/drawing/2014/main" id="{49CC6746-AE8B-4107-A991-741EB9F8B20B}"/>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370">
                <a:lnSpc>
                  <a:spcPct val="90000"/>
                </a:lnSpc>
                <a:spcBef>
                  <a:spcPct val="0"/>
                </a:spcBef>
                <a:spcAft>
                  <a:spcPct val="35000"/>
                </a:spcAft>
              </a:pPr>
              <a:r>
                <a:rPr lang="en-US" sz="2352"/>
                <a:t>3</a:t>
              </a:r>
            </a:p>
          </p:txBody>
        </p:sp>
      </p:grpSp>
      <p:grpSp>
        <p:nvGrpSpPr>
          <p:cNvPr id="58" name="Group 57">
            <a:extLst>
              <a:ext uri="{FF2B5EF4-FFF2-40B4-BE49-F238E27FC236}">
                <a16:creationId xmlns:a16="http://schemas.microsoft.com/office/drawing/2014/main" id="{08740BCE-C8C2-4226-9724-B34A05913FE4}"/>
              </a:ext>
            </a:extLst>
          </p:cNvPr>
          <p:cNvGrpSpPr/>
          <p:nvPr/>
        </p:nvGrpSpPr>
        <p:grpSpPr>
          <a:xfrm>
            <a:off x="6236787" y="3885566"/>
            <a:ext cx="514328" cy="514328"/>
            <a:chOff x="492" y="17985"/>
            <a:chExt cx="524853" cy="524853"/>
          </a:xfrm>
        </p:grpSpPr>
        <p:sp>
          <p:nvSpPr>
            <p:cNvPr id="59" name="Oval 58">
              <a:extLst>
                <a:ext uri="{FF2B5EF4-FFF2-40B4-BE49-F238E27FC236}">
                  <a16:creationId xmlns:a16="http://schemas.microsoft.com/office/drawing/2014/main" id="{2E595A88-E0E6-4320-8084-6F77B505E3F0}"/>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Oval 4">
              <a:extLst>
                <a:ext uri="{FF2B5EF4-FFF2-40B4-BE49-F238E27FC236}">
                  <a16:creationId xmlns:a16="http://schemas.microsoft.com/office/drawing/2014/main" id="{D7962A14-9437-448F-82C7-DCCB4E1AD528}"/>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370">
                <a:lnSpc>
                  <a:spcPct val="90000"/>
                </a:lnSpc>
                <a:spcBef>
                  <a:spcPct val="0"/>
                </a:spcBef>
                <a:spcAft>
                  <a:spcPct val="35000"/>
                </a:spcAft>
              </a:pPr>
              <a:r>
                <a:rPr lang="en-US" sz="2352"/>
                <a:t>2</a:t>
              </a:r>
            </a:p>
          </p:txBody>
        </p:sp>
      </p:grpSp>
      <p:cxnSp>
        <p:nvCxnSpPr>
          <p:cNvPr id="61" name="Straight Connector 60">
            <a:extLst>
              <a:ext uri="{FF2B5EF4-FFF2-40B4-BE49-F238E27FC236}">
                <a16:creationId xmlns:a16="http://schemas.microsoft.com/office/drawing/2014/main" id="{A8A2C19A-B684-47AE-8D91-AE9684FA1C2E}"/>
              </a:ext>
            </a:extLst>
          </p:cNvPr>
          <p:cNvCxnSpPr>
            <a:cxnSpLocks/>
          </p:cNvCxnSpPr>
          <p:nvPr/>
        </p:nvCxnSpPr>
        <p:spPr>
          <a:xfrm flipH="1">
            <a:off x="6312108" y="1358064"/>
            <a:ext cx="588039" cy="1636421"/>
          </a:xfrm>
          <a:prstGeom prst="line">
            <a:avLst/>
          </a:prstGeom>
          <a:ln>
            <a:solidFill>
              <a:schemeClr val="bg2">
                <a:lumMod val="75000"/>
              </a:schemeClr>
            </a:solidFill>
            <a:tailEnd type="oval"/>
          </a:ln>
        </p:spPr>
        <p:style>
          <a:lnRef idx="1">
            <a:schemeClr val="dk1"/>
          </a:lnRef>
          <a:fillRef idx="0">
            <a:schemeClr val="dk1"/>
          </a:fillRef>
          <a:effectRef idx="0">
            <a:schemeClr val="dk1"/>
          </a:effectRef>
          <a:fontRef idx="minor">
            <a:schemeClr val="tx1"/>
          </a:fontRef>
        </p:style>
      </p:cxnSp>
      <p:sp>
        <p:nvSpPr>
          <p:cNvPr id="62" name="TextBox 4">
            <a:extLst>
              <a:ext uri="{FF2B5EF4-FFF2-40B4-BE49-F238E27FC236}">
                <a16:creationId xmlns:a16="http://schemas.microsoft.com/office/drawing/2014/main" id="{B7615E22-BD79-498A-997C-E32A880153D0}"/>
              </a:ext>
            </a:extLst>
          </p:cNvPr>
          <p:cNvSpPr txBox="1"/>
          <p:nvPr/>
        </p:nvSpPr>
        <p:spPr>
          <a:xfrm>
            <a:off x="6371548" y="1064152"/>
            <a:ext cx="2240186" cy="611629"/>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a:solidFill>
                  <a:schemeClr val="bg1"/>
                </a:solidFill>
              </a:rPr>
              <a:t>Configured access tokens automatically included in the call with needed permissions</a:t>
            </a:r>
          </a:p>
        </p:txBody>
      </p:sp>
      <p:cxnSp>
        <p:nvCxnSpPr>
          <p:cNvPr id="63" name="Straight Connector 62">
            <a:extLst>
              <a:ext uri="{FF2B5EF4-FFF2-40B4-BE49-F238E27FC236}">
                <a16:creationId xmlns:a16="http://schemas.microsoft.com/office/drawing/2014/main" id="{9D3E22E4-22AB-4324-9A98-502717DB97E0}"/>
              </a:ext>
            </a:extLst>
          </p:cNvPr>
          <p:cNvCxnSpPr>
            <a:cxnSpLocks/>
          </p:cNvCxnSpPr>
          <p:nvPr/>
        </p:nvCxnSpPr>
        <p:spPr>
          <a:xfrm flipH="1" flipV="1">
            <a:off x="6989052" y="4184835"/>
            <a:ext cx="1683672" cy="1848068"/>
          </a:xfrm>
          <a:prstGeom prst="line">
            <a:avLst/>
          </a:prstGeom>
          <a:ln>
            <a:solidFill>
              <a:schemeClr val="bg2">
                <a:lumMod val="75000"/>
              </a:schemeClr>
            </a:solidFill>
            <a:tailEnd type="oval"/>
          </a:ln>
        </p:spPr>
        <p:style>
          <a:lnRef idx="1">
            <a:schemeClr val="dk1"/>
          </a:lnRef>
          <a:fillRef idx="0">
            <a:schemeClr val="dk1"/>
          </a:fillRef>
          <a:effectRef idx="0">
            <a:schemeClr val="dk1"/>
          </a:effectRef>
          <a:fontRef idx="minor">
            <a:schemeClr val="tx1"/>
          </a:fontRef>
        </p:style>
      </p:cxnSp>
      <p:sp>
        <p:nvSpPr>
          <p:cNvPr id="64" name="TextBox 4">
            <a:extLst>
              <a:ext uri="{FF2B5EF4-FFF2-40B4-BE49-F238E27FC236}">
                <a16:creationId xmlns:a16="http://schemas.microsoft.com/office/drawing/2014/main" id="{D5E1AB63-C761-48A5-996C-BDD91C796E00}"/>
              </a:ext>
            </a:extLst>
          </p:cNvPr>
          <p:cNvSpPr txBox="1"/>
          <p:nvPr/>
        </p:nvSpPr>
        <p:spPr>
          <a:xfrm>
            <a:off x="8305316" y="5777448"/>
            <a:ext cx="2128429" cy="611629"/>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200">
                <a:solidFill>
                  <a:schemeClr val="bg1"/>
                </a:solidFill>
              </a:rPr>
              <a:t>Request access tokens from the Azure AD side for the used application</a:t>
            </a:r>
          </a:p>
        </p:txBody>
      </p:sp>
      <p:grpSp>
        <p:nvGrpSpPr>
          <p:cNvPr id="65" name="Group 64">
            <a:extLst>
              <a:ext uri="{FF2B5EF4-FFF2-40B4-BE49-F238E27FC236}">
                <a16:creationId xmlns:a16="http://schemas.microsoft.com/office/drawing/2014/main" id="{E27C2983-2599-4795-82A0-A8EDF110C1C6}"/>
              </a:ext>
            </a:extLst>
          </p:cNvPr>
          <p:cNvGrpSpPr/>
          <p:nvPr/>
        </p:nvGrpSpPr>
        <p:grpSpPr>
          <a:xfrm>
            <a:off x="11223183" y="0"/>
            <a:ext cx="968817" cy="901577"/>
            <a:chOff x="11203755" y="1"/>
            <a:chExt cx="988244" cy="919656"/>
          </a:xfrm>
        </p:grpSpPr>
        <p:sp>
          <p:nvSpPr>
            <p:cNvPr id="66" name="Right Triangle 65">
              <a:extLst>
                <a:ext uri="{FF2B5EF4-FFF2-40B4-BE49-F238E27FC236}">
                  <a16:creationId xmlns:a16="http://schemas.microsoft.com/office/drawing/2014/main" id="{7C484EF7-A8AD-4403-BCEF-9F1C50198B49}"/>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7" name="TextBox 28">
              <a:extLst>
                <a:ext uri="{FF2B5EF4-FFF2-40B4-BE49-F238E27FC236}">
                  <a16:creationId xmlns:a16="http://schemas.microsoft.com/office/drawing/2014/main" id="{AE886186-2025-4C8A-98CB-D9DD30F45EC2}"/>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In Preview</a:t>
              </a:r>
            </a:p>
          </p:txBody>
        </p:sp>
      </p:grpSp>
    </p:spTree>
    <p:extLst>
      <p:ext uri="{BB962C8B-B14F-4D97-AF65-F5344CB8AC3E}">
        <p14:creationId xmlns:p14="http://schemas.microsoft.com/office/powerpoint/2010/main" val="172454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strVal val="#ppt_x"/>
                                          </p:val>
                                        </p:tav>
                                        <p:tav tm="100000">
                                          <p:val>
                                            <p:strVal val="#ppt_x"/>
                                          </p:val>
                                        </p:tav>
                                      </p:tavLst>
                                    </p:anim>
                                    <p:anim calcmode="lin" valueType="num">
                                      <p:cBhvr>
                                        <p:cTn id="24" dur="1000" fill="hold"/>
                                        <p:tgtEl>
                                          <p:spTgt spid="5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anim calcmode="lin" valueType="num">
                                      <p:cBhvr>
                                        <p:cTn id="28" dur="1000" fill="hold"/>
                                        <p:tgtEl>
                                          <p:spTgt spid="46"/>
                                        </p:tgtEl>
                                        <p:attrNameLst>
                                          <p:attrName>ppt_x</p:attrName>
                                        </p:attrNameLst>
                                      </p:cBhvr>
                                      <p:tavLst>
                                        <p:tav tm="0">
                                          <p:val>
                                            <p:strVal val="#ppt_x"/>
                                          </p:val>
                                        </p:tav>
                                        <p:tav tm="100000">
                                          <p:val>
                                            <p:strVal val="#ppt_x"/>
                                          </p:val>
                                        </p:tav>
                                      </p:tavLst>
                                    </p:anim>
                                    <p:anim calcmode="lin" valueType="num">
                                      <p:cBhvr>
                                        <p:cTn id="29" dur="1000" fill="hold"/>
                                        <p:tgtEl>
                                          <p:spTgt spid="4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1000"/>
                                        <p:tgtEl>
                                          <p:spTgt spid="58"/>
                                        </p:tgtEl>
                                      </p:cBhvr>
                                    </p:animEffect>
                                    <p:anim calcmode="lin" valueType="num">
                                      <p:cBhvr>
                                        <p:cTn id="50" dur="1000" fill="hold"/>
                                        <p:tgtEl>
                                          <p:spTgt spid="58"/>
                                        </p:tgtEl>
                                        <p:attrNameLst>
                                          <p:attrName>ppt_x</p:attrName>
                                        </p:attrNameLst>
                                      </p:cBhvr>
                                      <p:tavLst>
                                        <p:tav tm="0">
                                          <p:val>
                                            <p:strVal val="#ppt_x"/>
                                          </p:val>
                                        </p:tav>
                                        <p:tav tm="100000">
                                          <p:val>
                                            <p:strVal val="#ppt_x"/>
                                          </p:val>
                                        </p:tav>
                                      </p:tavLst>
                                    </p:anim>
                                    <p:anim calcmode="lin" valueType="num">
                                      <p:cBhvr>
                                        <p:cTn id="51" dur="1000" fill="hold"/>
                                        <p:tgtEl>
                                          <p:spTgt spid="5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1000"/>
                                        <p:tgtEl>
                                          <p:spTgt spid="63"/>
                                        </p:tgtEl>
                                      </p:cBhvr>
                                    </p:animEffect>
                                    <p:anim calcmode="lin" valueType="num">
                                      <p:cBhvr>
                                        <p:cTn id="55" dur="1000" fill="hold"/>
                                        <p:tgtEl>
                                          <p:spTgt spid="63"/>
                                        </p:tgtEl>
                                        <p:attrNameLst>
                                          <p:attrName>ppt_x</p:attrName>
                                        </p:attrNameLst>
                                      </p:cBhvr>
                                      <p:tavLst>
                                        <p:tav tm="0">
                                          <p:val>
                                            <p:strVal val="#ppt_x"/>
                                          </p:val>
                                        </p:tav>
                                        <p:tav tm="100000">
                                          <p:val>
                                            <p:strVal val="#ppt_x"/>
                                          </p:val>
                                        </p:tav>
                                      </p:tavLst>
                                    </p:anim>
                                    <p:anim calcmode="lin" valueType="num">
                                      <p:cBhvr>
                                        <p:cTn id="56" dur="1000" fill="hold"/>
                                        <p:tgtEl>
                                          <p:spTgt spid="6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1000"/>
                                        <p:tgtEl>
                                          <p:spTgt spid="64"/>
                                        </p:tgtEl>
                                      </p:cBhvr>
                                    </p:animEffect>
                                    <p:anim calcmode="lin" valueType="num">
                                      <p:cBhvr>
                                        <p:cTn id="60" dur="1000" fill="hold"/>
                                        <p:tgtEl>
                                          <p:spTgt spid="64"/>
                                        </p:tgtEl>
                                        <p:attrNameLst>
                                          <p:attrName>ppt_x</p:attrName>
                                        </p:attrNameLst>
                                      </p:cBhvr>
                                      <p:tavLst>
                                        <p:tav tm="0">
                                          <p:val>
                                            <p:strVal val="#ppt_x"/>
                                          </p:val>
                                        </p:tav>
                                        <p:tav tm="100000">
                                          <p:val>
                                            <p:strVal val="#ppt_x"/>
                                          </p:val>
                                        </p:tav>
                                      </p:tavLst>
                                    </p:anim>
                                    <p:anim calcmode="lin" valueType="num">
                                      <p:cBhvr>
                                        <p:cTn id="6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1000"/>
                                        <p:tgtEl>
                                          <p:spTgt spid="42"/>
                                        </p:tgtEl>
                                      </p:cBhvr>
                                    </p:animEffect>
                                    <p:anim calcmode="lin" valueType="num">
                                      <p:cBhvr>
                                        <p:cTn id="67" dur="1000" fill="hold"/>
                                        <p:tgtEl>
                                          <p:spTgt spid="42"/>
                                        </p:tgtEl>
                                        <p:attrNameLst>
                                          <p:attrName>ppt_x</p:attrName>
                                        </p:attrNameLst>
                                      </p:cBhvr>
                                      <p:tavLst>
                                        <p:tav tm="0">
                                          <p:val>
                                            <p:strVal val="#ppt_x"/>
                                          </p:val>
                                        </p:tav>
                                        <p:tav tm="100000">
                                          <p:val>
                                            <p:strVal val="#ppt_x"/>
                                          </p:val>
                                        </p:tav>
                                      </p:tavLst>
                                    </p:anim>
                                    <p:anim calcmode="lin" valueType="num">
                                      <p:cBhvr>
                                        <p:cTn id="68" dur="1000" fill="hold"/>
                                        <p:tgtEl>
                                          <p:spTgt spid="4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1000"/>
                                        <p:tgtEl>
                                          <p:spTgt spid="61"/>
                                        </p:tgtEl>
                                      </p:cBhvr>
                                    </p:animEffect>
                                    <p:anim calcmode="lin" valueType="num">
                                      <p:cBhvr>
                                        <p:cTn id="72" dur="1000" fill="hold"/>
                                        <p:tgtEl>
                                          <p:spTgt spid="61"/>
                                        </p:tgtEl>
                                        <p:attrNameLst>
                                          <p:attrName>ppt_x</p:attrName>
                                        </p:attrNameLst>
                                      </p:cBhvr>
                                      <p:tavLst>
                                        <p:tav tm="0">
                                          <p:val>
                                            <p:strVal val="#ppt_x"/>
                                          </p:val>
                                        </p:tav>
                                        <p:tav tm="100000">
                                          <p:val>
                                            <p:strVal val="#ppt_x"/>
                                          </p:val>
                                        </p:tav>
                                      </p:tavLst>
                                    </p:anim>
                                    <p:anim calcmode="lin" valueType="num">
                                      <p:cBhvr>
                                        <p:cTn id="73" dur="1000" fill="hold"/>
                                        <p:tgtEl>
                                          <p:spTgt spid="6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1000"/>
                                        <p:tgtEl>
                                          <p:spTgt spid="62"/>
                                        </p:tgtEl>
                                      </p:cBhvr>
                                    </p:animEffect>
                                    <p:anim calcmode="lin" valueType="num">
                                      <p:cBhvr>
                                        <p:cTn id="77" dur="1000" fill="hold"/>
                                        <p:tgtEl>
                                          <p:spTgt spid="62"/>
                                        </p:tgtEl>
                                        <p:attrNameLst>
                                          <p:attrName>ppt_x</p:attrName>
                                        </p:attrNameLst>
                                      </p:cBhvr>
                                      <p:tavLst>
                                        <p:tav tm="0">
                                          <p:val>
                                            <p:strVal val="#ppt_x"/>
                                          </p:val>
                                        </p:tav>
                                        <p:tav tm="100000">
                                          <p:val>
                                            <p:strVal val="#ppt_x"/>
                                          </p:val>
                                        </p:tav>
                                      </p:tavLst>
                                    </p:anim>
                                    <p:anim calcmode="lin" valueType="num">
                                      <p:cBhvr>
                                        <p:cTn id="78" dur="1000" fill="hold"/>
                                        <p:tgtEl>
                                          <p:spTgt spid="6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1000"/>
                                        <p:tgtEl>
                                          <p:spTgt spid="55"/>
                                        </p:tgtEl>
                                      </p:cBhvr>
                                    </p:animEffect>
                                    <p:anim calcmode="lin" valueType="num">
                                      <p:cBhvr>
                                        <p:cTn id="82" dur="1000" fill="hold"/>
                                        <p:tgtEl>
                                          <p:spTgt spid="55"/>
                                        </p:tgtEl>
                                        <p:attrNameLst>
                                          <p:attrName>ppt_x</p:attrName>
                                        </p:attrNameLst>
                                      </p:cBhvr>
                                      <p:tavLst>
                                        <p:tav tm="0">
                                          <p:val>
                                            <p:strVal val="#ppt_x"/>
                                          </p:val>
                                        </p:tav>
                                        <p:tav tm="100000">
                                          <p:val>
                                            <p:strVal val="#ppt_x"/>
                                          </p:val>
                                        </p:tav>
                                      </p:tavLst>
                                    </p:anim>
                                    <p:anim calcmode="lin" valueType="num">
                                      <p:cBhvr>
                                        <p:cTn id="8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2"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643273" y="5428748"/>
            <a:ext cx="6675120" cy="307777"/>
          </a:xfrm>
        </p:spPr>
        <p:txBody>
          <a:bodyPr/>
          <a:lstStyle/>
          <a:p>
            <a:r>
              <a:rPr lang="en-US" dirty="0"/>
              <a:t>SharePoint Framework and Microsoft Graph</a:t>
            </a:r>
          </a:p>
        </p:txBody>
      </p:sp>
    </p:spTree>
    <p:extLst>
      <p:ext uri="{BB962C8B-B14F-4D97-AF65-F5344CB8AC3E}">
        <p14:creationId xmlns:p14="http://schemas.microsoft.com/office/powerpoint/2010/main" val="137274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SharePoint Framework v1.5</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631172" y="2415597"/>
            <a:ext cx="45719" cy="2501572"/>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Separation of preview and production ready code</a:t>
            </a:r>
          </a:p>
          <a:p>
            <a:pPr marL="914383" lvl="1" indent="-457200">
              <a:lnSpc>
                <a:spcPct val="90000"/>
              </a:lnSpc>
              <a:spcBef>
                <a:spcPts val="1200"/>
              </a:spcBef>
              <a:buFont typeface="Arial" panose="020B0604020202020204" pitchFamily="34" charset="0"/>
              <a:buChar char="•"/>
            </a:pPr>
            <a:r>
              <a:rPr lang="en-US" sz="2400" dirty="0">
                <a:cs typeface="Segoe UI Semibold" panose="020B0702040204020203" pitchFamily="34" charset="0"/>
              </a:rPr>
              <a:t>New preview capabilities to own release</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Support for </a:t>
            </a:r>
            <a:r>
              <a:rPr lang="en-US" sz="3200" b="1" dirty="0">
                <a:cs typeface="Segoe UI Semibold" panose="020B0702040204020203" pitchFamily="34" charset="0"/>
              </a:rPr>
              <a:t>yarn</a:t>
            </a:r>
            <a:r>
              <a:rPr lang="en-US" sz="3200" dirty="0">
                <a:cs typeface="Segoe UI Semibold" panose="020B0702040204020203" pitchFamily="34" charset="0"/>
              </a:rPr>
              <a:t> and </a:t>
            </a:r>
            <a:r>
              <a:rPr lang="en-US" sz="3200" b="1" dirty="0" err="1">
                <a:cs typeface="Segoe UI Semibold" panose="020B0702040204020203" pitchFamily="34" charset="0"/>
              </a:rPr>
              <a:t>pnpm</a:t>
            </a:r>
            <a:r>
              <a:rPr lang="en-US" sz="3200" dirty="0">
                <a:cs typeface="Segoe UI Semibold" panose="020B0702040204020203" pitchFamily="34" charset="0"/>
              </a:rPr>
              <a:t> package managers</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General improvements and bug fixes</a:t>
            </a: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Available soon!</a:t>
              </a:r>
            </a:p>
          </p:txBody>
        </p:sp>
      </p:grpSp>
      <p:sp>
        <p:nvSpPr>
          <p:cNvPr id="3" name="Rectangle 2">
            <a:extLst>
              <a:ext uri="{FF2B5EF4-FFF2-40B4-BE49-F238E27FC236}">
                <a16:creationId xmlns:a16="http://schemas.microsoft.com/office/drawing/2014/main" id="{9BA1E257-C58C-4F81-9427-D2DF8AC6D45B}"/>
              </a:ext>
            </a:extLst>
          </p:cNvPr>
          <p:cNvSpPr/>
          <p:nvPr/>
        </p:nvSpPr>
        <p:spPr bwMode="auto">
          <a:xfrm rot="540961">
            <a:off x="7448017" y="1382270"/>
            <a:ext cx="3767328" cy="615696"/>
          </a:xfrm>
          <a:prstGeom prst="rect">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Announcement</a:t>
            </a:r>
          </a:p>
        </p:txBody>
      </p:sp>
    </p:spTree>
    <p:extLst>
      <p:ext uri="{BB962C8B-B14F-4D97-AF65-F5344CB8AC3E}">
        <p14:creationId xmlns:p14="http://schemas.microsoft.com/office/powerpoint/2010/main" val="256015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Global deployment of SPFx Extensions</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631172" y="2415597"/>
            <a:ext cx="45719" cy="2418531"/>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Enable SharePoint Framework extensions globally </a:t>
            </a:r>
            <a:br>
              <a:rPr lang="en-US" sz="3200" dirty="0">
                <a:cs typeface="Segoe UI Semibold" panose="020B0702040204020203" pitchFamily="34" charset="0"/>
              </a:rPr>
            </a:br>
            <a:r>
              <a:rPr lang="en-US" sz="3200" dirty="0">
                <a:cs typeface="Segoe UI Semibold" panose="020B0702040204020203" pitchFamily="34" charset="0"/>
              </a:rPr>
              <a:t>in your tenant</a:t>
            </a:r>
            <a:endParaRPr lang="en-US" sz="2400" dirty="0">
              <a:cs typeface="Segoe UI Semibold" panose="020B0702040204020203" pitchFamily="34" charset="0"/>
            </a:endParaRP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Filter extension enablement based on site and list type</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Centralized control for the tenant administrators</a:t>
            </a: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In preview soon</a:t>
              </a:r>
            </a:p>
          </p:txBody>
        </p:sp>
      </p:grpSp>
      <p:sp>
        <p:nvSpPr>
          <p:cNvPr id="12" name="Rectangle 11">
            <a:extLst>
              <a:ext uri="{FF2B5EF4-FFF2-40B4-BE49-F238E27FC236}">
                <a16:creationId xmlns:a16="http://schemas.microsoft.com/office/drawing/2014/main" id="{CC17E4E0-A1F5-4725-9ED9-A44CC787F253}"/>
              </a:ext>
            </a:extLst>
          </p:cNvPr>
          <p:cNvSpPr/>
          <p:nvPr/>
        </p:nvSpPr>
        <p:spPr bwMode="auto">
          <a:xfrm rot="540961">
            <a:off x="7448017" y="1382270"/>
            <a:ext cx="3767328" cy="615696"/>
          </a:xfrm>
          <a:prstGeom prst="rect">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Announcement</a:t>
            </a:r>
          </a:p>
        </p:txBody>
      </p:sp>
    </p:spTree>
    <p:extLst>
      <p:ext uri="{BB962C8B-B14F-4D97-AF65-F5344CB8AC3E}">
        <p14:creationId xmlns:p14="http://schemas.microsoft.com/office/powerpoint/2010/main" val="57109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895198-FB84-4128-AB04-80B9BD859CC8}"/>
              </a:ext>
            </a:extLst>
          </p:cNvPr>
          <p:cNvSpPr>
            <a:spLocks noGrp="1"/>
          </p:cNvSpPr>
          <p:nvPr>
            <p:ph type="title"/>
          </p:nvPr>
        </p:nvSpPr>
        <p:spPr/>
        <p:txBody>
          <a:bodyPr/>
          <a:lstStyle/>
          <a:p>
            <a:r>
              <a:rPr lang="en-US" dirty="0"/>
              <a:t>Global deployment of SPFx Extensions - Logical architecture</a:t>
            </a:r>
          </a:p>
        </p:txBody>
      </p:sp>
      <p:pic>
        <p:nvPicPr>
          <p:cNvPr id="6" name="Picture 5">
            <a:extLst>
              <a:ext uri="{FF2B5EF4-FFF2-40B4-BE49-F238E27FC236}">
                <a16:creationId xmlns:a16="http://schemas.microsoft.com/office/drawing/2014/main" id="{C775CE04-1CA0-4E7D-ACDF-A51A497491B3}"/>
              </a:ext>
            </a:extLst>
          </p:cNvPr>
          <p:cNvPicPr>
            <a:picLocks noChangeAspect="1"/>
          </p:cNvPicPr>
          <p:nvPr/>
        </p:nvPicPr>
        <p:blipFill>
          <a:blip r:embed="rId3"/>
          <a:stretch>
            <a:fillRect/>
          </a:stretch>
        </p:blipFill>
        <p:spPr>
          <a:xfrm>
            <a:off x="628145" y="2521398"/>
            <a:ext cx="843910" cy="875357"/>
          </a:xfrm>
          <a:prstGeom prst="rect">
            <a:avLst/>
          </a:prstGeom>
        </p:spPr>
      </p:pic>
      <p:cxnSp>
        <p:nvCxnSpPr>
          <p:cNvPr id="7" name="Straight Arrow Connector 6">
            <a:extLst>
              <a:ext uri="{FF2B5EF4-FFF2-40B4-BE49-F238E27FC236}">
                <a16:creationId xmlns:a16="http://schemas.microsoft.com/office/drawing/2014/main" id="{255E41B1-36EF-4E3F-B8C2-B78B002D389C}"/>
              </a:ext>
            </a:extLst>
          </p:cNvPr>
          <p:cNvCxnSpPr>
            <a:cxnSpLocks/>
          </p:cNvCxnSpPr>
          <p:nvPr/>
        </p:nvCxnSpPr>
        <p:spPr>
          <a:xfrm flipH="1">
            <a:off x="1651737" y="3010197"/>
            <a:ext cx="1515695" cy="15643"/>
          </a:xfrm>
          <a:prstGeom prst="straightConnector1">
            <a:avLst/>
          </a:prstGeom>
          <a:ln w="50800">
            <a:solidFill>
              <a:schemeClr val="accent1"/>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8" name="Rectangle 7">
            <a:extLst>
              <a:ext uri="{FF2B5EF4-FFF2-40B4-BE49-F238E27FC236}">
                <a16:creationId xmlns:a16="http://schemas.microsoft.com/office/drawing/2014/main" id="{824D628D-8118-40AA-9A24-BD465CCD5E8E}"/>
              </a:ext>
            </a:extLst>
          </p:cNvPr>
          <p:cNvSpPr/>
          <p:nvPr/>
        </p:nvSpPr>
        <p:spPr bwMode="auto">
          <a:xfrm>
            <a:off x="1674268" y="2623084"/>
            <a:ext cx="1320969" cy="42330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dirty="0">
                <a:gradFill>
                  <a:gsLst>
                    <a:gs pos="11504">
                      <a:schemeClr val="tx1"/>
                    </a:gs>
                    <a:gs pos="38000">
                      <a:schemeClr val="tx1"/>
                    </a:gs>
                  </a:gsLst>
                  <a:lin ang="5400000" scaled="0"/>
                </a:gradFill>
              </a:rPr>
              <a:t>&lt;&lt;add&gt;&gt;</a:t>
            </a:r>
          </a:p>
        </p:txBody>
      </p:sp>
      <p:grpSp>
        <p:nvGrpSpPr>
          <p:cNvPr id="9" name="Group 8">
            <a:extLst>
              <a:ext uri="{FF2B5EF4-FFF2-40B4-BE49-F238E27FC236}">
                <a16:creationId xmlns:a16="http://schemas.microsoft.com/office/drawing/2014/main" id="{9089874B-CFC9-4795-AE6D-A8A69DD90885}"/>
              </a:ext>
            </a:extLst>
          </p:cNvPr>
          <p:cNvGrpSpPr/>
          <p:nvPr/>
        </p:nvGrpSpPr>
        <p:grpSpPr>
          <a:xfrm>
            <a:off x="1701595" y="3046388"/>
            <a:ext cx="1266313" cy="1293191"/>
            <a:chOff x="1433961" y="3223662"/>
            <a:chExt cx="1291888" cy="1319309"/>
          </a:xfrm>
        </p:grpSpPr>
        <p:grpSp>
          <p:nvGrpSpPr>
            <p:cNvPr id="10" name="Group 9">
              <a:extLst>
                <a:ext uri="{FF2B5EF4-FFF2-40B4-BE49-F238E27FC236}">
                  <a16:creationId xmlns:a16="http://schemas.microsoft.com/office/drawing/2014/main" id="{CC26E669-48BD-4207-A7CF-4304CC33889A}"/>
                </a:ext>
              </a:extLst>
            </p:cNvPr>
            <p:cNvGrpSpPr>
              <a:grpSpLocks noChangeAspect="1"/>
            </p:cNvGrpSpPr>
            <p:nvPr/>
          </p:nvGrpSpPr>
          <p:grpSpPr>
            <a:xfrm>
              <a:off x="1681733" y="3223662"/>
              <a:ext cx="737760" cy="828000"/>
              <a:chOff x="6352374" y="4481596"/>
              <a:chExt cx="1121405" cy="1258565"/>
            </a:xfrm>
          </p:grpSpPr>
          <p:grpSp>
            <p:nvGrpSpPr>
              <p:cNvPr id="12" name="Group 11">
                <a:extLst>
                  <a:ext uri="{FF2B5EF4-FFF2-40B4-BE49-F238E27FC236}">
                    <a16:creationId xmlns:a16="http://schemas.microsoft.com/office/drawing/2014/main" id="{2FD6F8B0-02D6-4156-8177-C0A84AC6801B}"/>
                  </a:ext>
                </a:extLst>
              </p:cNvPr>
              <p:cNvGrpSpPr/>
              <p:nvPr/>
            </p:nvGrpSpPr>
            <p:grpSpPr>
              <a:xfrm>
                <a:off x="6352374" y="4481596"/>
                <a:ext cx="1121405" cy="1258565"/>
                <a:chOff x="8756011" y="4457628"/>
                <a:chExt cx="1121405" cy="1258565"/>
              </a:xfrm>
            </p:grpSpPr>
            <p:sp>
              <p:nvSpPr>
                <p:cNvPr id="17" name="Oval 16">
                  <a:extLst>
                    <a:ext uri="{FF2B5EF4-FFF2-40B4-BE49-F238E27FC236}">
                      <a16:creationId xmlns:a16="http://schemas.microsoft.com/office/drawing/2014/main" id="{43C536FC-9CB2-4088-8438-B56EE573C721}"/>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Isosceles Triangle 17">
                  <a:extLst>
                    <a:ext uri="{FF2B5EF4-FFF2-40B4-BE49-F238E27FC236}">
                      <a16:creationId xmlns:a16="http://schemas.microsoft.com/office/drawing/2014/main" id="{B6288269-02E9-4903-B03C-1AF8B5E0CDE4}"/>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9" name="Isosceles Triangle 18">
                  <a:extLst>
                    <a:ext uri="{FF2B5EF4-FFF2-40B4-BE49-F238E27FC236}">
                      <a16:creationId xmlns:a16="http://schemas.microsoft.com/office/drawing/2014/main" id="{D26AFA82-6501-4B49-A305-C64C540111F0}"/>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pic>
            <p:nvPicPr>
              <p:cNvPr id="13" name="Picture 12">
                <a:extLst>
                  <a:ext uri="{FF2B5EF4-FFF2-40B4-BE49-F238E27FC236}">
                    <a16:creationId xmlns:a16="http://schemas.microsoft.com/office/drawing/2014/main" id="{037B2DB3-EFD2-4C16-8483-F4764EC23446}"/>
                  </a:ext>
                </a:extLst>
              </p:cNvPr>
              <p:cNvPicPr>
                <a:picLocks noChangeAspect="1"/>
              </p:cNvPicPr>
              <p:nvPr/>
            </p:nvPicPr>
            <p:blipFill>
              <a:blip r:embed="rId4"/>
              <a:stretch>
                <a:fillRect/>
              </a:stretch>
            </p:blipFill>
            <p:spPr>
              <a:xfrm>
                <a:off x="6602561" y="4864281"/>
                <a:ext cx="674752" cy="523831"/>
              </a:xfrm>
              <a:prstGeom prst="rect">
                <a:avLst/>
              </a:prstGeom>
            </p:spPr>
          </p:pic>
          <p:grpSp>
            <p:nvGrpSpPr>
              <p:cNvPr id="14" name="Group 13">
                <a:extLst>
                  <a:ext uri="{FF2B5EF4-FFF2-40B4-BE49-F238E27FC236}">
                    <a16:creationId xmlns:a16="http://schemas.microsoft.com/office/drawing/2014/main" id="{E46339B4-9C2E-4B24-853E-77C688F008B4}"/>
                  </a:ext>
                </a:extLst>
              </p:cNvPr>
              <p:cNvGrpSpPr>
                <a:grpSpLocks noChangeAspect="1"/>
              </p:cNvGrpSpPr>
              <p:nvPr/>
            </p:nvGrpSpPr>
            <p:grpSpPr>
              <a:xfrm>
                <a:off x="6789543" y="4973739"/>
                <a:ext cx="318560" cy="360000"/>
                <a:chOff x="1776745" y="4741916"/>
                <a:chExt cx="489172" cy="552806"/>
              </a:xfrm>
            </p:grpSpPr>
            <p:pic>
              <p:nvPicPr>
                <p:cNvPr id="15" name="Picture 14">
                  <a:extLst>
                    <a:ext uri="{FF2B5EF4-FFF2-40B4-BE49-F238E27FC236}">
                      <a16:creationId xmlns:a16="http://schemas.microsoft.com/office/drawing/2014/main" id="{69AC3A11-A415-4E0D-82C5-D954CCA5B225}"/>
                    </a:ext>
                  </a:extLst>
                </p:cNvPr>
                <p:cNvPicPr>
                  <a:picLocks noChangeAspect="1"/>
                </p:cNvPicPr>
                <p:nvPr/>
              </p:nvPicPr>
              <p:blipFill>
                <a:blip r:embed="rId5"/>
                <a:stretch>
                  <a:fillRect/>
                </a:stretch>
              </p:blipFill>
              <p:spPr>
                <a:xfrm>
                  <a:off x="1785786" y="4741916"/>
                  <a:ext cx="480131" cy="552806"/>
                </a:xfrm>
                <a:prstGeom prst="rect">
                  <a:avLst/>
                </a:prstGeom>
              </p:spPr>
            </p:pic>
            <p:sp>
              <p:nvSpPr>
                <p:cNvPr id="16" name="TextBox 15">
                  <a:extLst>
                    <a:ext uri="{FF2B5EF4-FFF2-40B4-BE49-F238E27FC236}">
                      <a16:creationId xmlns:a16="http://schemas.microsoft.com/office/drawing/2014/main" id="{A7C78C91-9F0B-4DB3-B2BD-111728700556}"/>
                    </a:ext>
                  </a:extLst>
                </p:cNvPr>
                <p:cNvSpPr txBox="1"/>
                <p:nvPr/>
              </p:nvSpPr>
              <p:spPr>
                <a:xfrm>
                  <a:off x="1776745" y="4862606"/>
                  <a:ext cx="481052" cy="338960"/>
                </a:xfrm>
                <a:prstGeom prst="rect">
                  <a:avLst/>
                </a:prstGeom>
                <a:noFill/>
              </p:spPr>
              <p:txBody>
                <a:bodyPr wrap="square" lIns="0" tIns="0" rIns="0" bIns="0" rtlCol="0">
                  <a:spAutoFit/>
                </a:bodyPr>
                <a:lstStyle/>
                <a:p>
                  <a:pPr algn="ctr">
                    <a:lnSpc>
                      <a:spcPct val="90000"/>
                    </a:lnSpc>
                    <a:spcAft>
                      <a:spcPts val="588"/>
                    </a:spcAft>
                  </a:pPr>
                  <a:r>
                    <a:rPr lang="en-US" sz="1028" dirty="0">
                      <a:solidFill>
                        <a:schemeClr val="accent1"/>
                      </a:solidFill>
                    </a:rPr>
                    <a:t>js</a:t>
                  </a:r>
                </a:p>
              </p:txBody>
            </p:sp>
          </p:grpSp>
        </p:grpSp>
        <p:sp>
          <p:nvSpPr>
            <p:cNvPr id="11" name="TextBox 10">
              <a:extLst>
                <a:ext uri="{FF2B5EF4-FFF2-40B4-BE49-F238E27FC236}">
                  <a16:creationId xmlns:a16="http://schemas.microsoft.com/office/drawing/2014/main" id="{AB24E0EB-C88F-41F3-892B-578C9E945542}"/>
                </a:ext>
              </a:extLst>
            </p:cNvPr>
            <p:cNvSpPr txBox="1"/>
            <p:nvPr/>
          </p:nvSpPr>
          <p:spPr>
            <a:xfrm>
              <a:off x="1433961" y="4081306"/>
              <a:ext cx="1291888" cy="461665"/>
            </a:xfrm>
            <a:prstGeom prst="rect">
              <a:avLst/>
            </a:prstGeom>
            <a:noFill/>
          </p:spPr>
          <p:txBody>
            <a:bodyPr wrap="square" lIns="179259" tIns="143407" rIns="179259" bIns="143407" rtlCol="0">
              <a:spAutoFit/>
            </a:bodyPr>
            <a:lstStyle/>
            <a:p>
              <a:pPr algn="ctr">
                <a:lnSpc>
                  <a:spcPct val="90000"/>
                </a:lnSpc>
                <a:spcAft>
                  <a:spcPts val="588"/>
                </a:spcAft>
              </a:pPr>
              <a:r>
                <a:rPr lang="en-US" sz="1175" dirty="0">
                  <a:gradFill>
                    <a:gsLst>
                      <a:gs pos="2917">
                        <a:schemeClr val="tx1"/>
                      </a:gs>
                      <a:gs pos="30000">
                        <a:schemeClr val="tx1"/>
                      </a:gs>
                    </a:gsLst>
                    <a:lin ang="5400000" scaled="0"/>
                  </a:gradFill>
                </a:rPr>
                <a:t>SPFx solution</a:t>
              </a:r>
            </a:p>
          </p:txBody>
        </p:sp>
      </p:grpSp>
      <p:grpSp>
        <p:nvGrpSpPr>
          <p:cNvPr id="20" name="Group 19">
            <a:extLst>
              <a:ext uri="{FF2B5EF4-FFF2-40B4-BE49-F238E27FC236}">
                <a16:creationId xmlns:a16="http://schemas.microsoft.com/office/drawing/2014/main" id="{6DE2539A-1FA6-4113-9E9D-678EF741F37F}"/>
              </a:ext>
            </a:extLst>
          </p:cNvPr>
          <p:cNvGrpSpPr/>
          <p:nvPr/>
        </p:nvGrpSpPr>
        <p:grpSpPr>
          <a:xfrm>
            <a:off x="3227959" y="1840670"/>
            <a:ext cx="2468753" cy="2411437"/>
            <a:chOff x="3117083" y="2278568"/>
            <a:chExt cx="2518257" cy="2459791"/>
          </a:xfrm>
        </p:grpSpPr>
        <p:grpSp>
          <p:nvGrpSpPr>
            <p:cNvPr id="21" name="Group 20">
              <a:extLst>
                <a:ext uri="{FF2B5EF4-FFF2-40B4-BE49-F238E27FC236}">
                  <a16:creationId xmlns:a16="http://schemas.microsoft.com/office/drawing/2014/main" id="{8AAA458E-640A-463F-8796-509FF3E07909}"/>
                </a:ext>
              </a:extLst>
            </p:cNvPr>
            <p:cNvGrpSpPr/>
            <p:nvPr/>
          </p:nvGrpSpPr>
          <p:grpSpPr>
            <a:xfrm>
              <a:off x="3117083" y="2278568"/>
              <a:ext cx="2487941" cy="2459791"/>
              <a:chOff x="3105047" y="2274615"/>
              <a:chExt cx="2487941" cy="2459791"/>
            </a:xfrm>
          </p:grpSpPr>
          <p:sp>
            <p:nvSpPr>
              <p:cNvPr id="26" name="Rectangle 25">
                <a:extLst>
                  <a:ext uri="{FF2B5EF4-FFF2-40B4-BE49-F238E27FC236}">
                    <a16:creationId xmlns:a16="http://schemas.microsoft.com/office/drawing/2014/main" id="{35108E99-4B60-4D02-A413-C14D2048E774}"/>
                  </a:ext>
                </a:extLst>
              </p:cNvPr>
              <p:cNvSpPr/>
              <p:nvPr/>
            </p:nvSpPr>
            <p:spPr bwMode="auto">
              <a:xfrm>
                <a:off x="3105047" y="2274615"/>
                <a:ext cx="2487941" cy="2459791"/>
              </a:xfrm>
              <a:prstGeom prst="rect">
                <a:avLst/>
              </a:prstGeom>
              <a:solidFill>
                <a:schemeClr val="bg1">
                  <a:lumMod val="8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372" dirty="0">
                    <a:solidFill>
                      <a:schemeClr val="bg2">
                        <a:lumMod val="25000"/>
                      </a:schemeClr>
                    </a:solidFill>
                    <a:ea typeface="Segoe UI" pitchFamily="34" charset="0"/>
                    <a:cs typeface="Segoe UI" pitchFamily="34" charset="0"/>
                  </a:rPr>
                  <a:t>Tenant app catalog</a:t>
                </a:r>
              </a:p>
            </p:txBody>
          </p:sp>
          <p:grpSp>
            <p:nvGrpSpPr>
              <p:cNvPr id="27" name="Group 26">
                <a:extLst>
                  <a:ext uri="{FF2B5EF4-FFF2-40B4-BE49-F238E27FC236}">
                    <a16:creationId xmlns:a16="http://schemas.microsoft.com/office/drawing/2014/main" id="{85010358-E4AB-459E-A1E9-40C9B523FC06}"/>
                  </a:ext>
                </a:extLst>
              </p:cNvPr>
              <p:cNvGrpSpPr/>
              <p:nvPr/>
            </p:nvGrpSpPr>
            <p:grpSpPr>
              <a:xfrm>
                <a:off x="3753119" y="2719301"/>
                <a:ext cx="1233303" cy="872223"/>
                <a:chOff x="7762311" y="3557344"/>
                <a:chExt cx="1233303" cy="872223"/>
              </a:xfrm>
            </p:grpSpPr>
            <p:grpSp>
              <p:nvGrpSpPr>
                <p:cNvPr id="28" name="Group 27">
                  <a:extLst>
                    <a:ext uri="{FF2B5EF4-FFF2-40B4-BE49-F238E27FC236}">
                      <a16:creationId xmlns:a16="http://schemas.microsoft.com/office/drawing/2014/main" id="{F76C300A-48ED-4810-9D95-1EF8CB24D613}"/>
                    </a:ext>
                  </a:extLst>
                </p:cNvPr>
                <p:cNvGrpSpPr/>
                <p:nvPr/>
              </p:nvGrpSpPr>
              <p:grpSpPr>
                <a:xfrm>
                  <a:off x="8125340" y="3557344"/>
                  <a:ext cx="623162" cy="539683"/>
                  <a:chOff x="5586136" y="2048496"/>
                  <a:chExt cx="623162" cy="539683"/>
                </a:xfrm>
              </p:grpSpPr>
              <p:pic>
                <p:nvPicPr>
                  <p:cNvPr id="30" name="Picture 29">
                    <a:extLst>
                      <a:ext uri="{FF2B5EF4-FFF2-40B4-BE49-F238E27FC236}">
                        <a16:creationId xmlns:a16="http://schemas.microsoft.com/office/drawing/2014/main" id="{DE1E059C-ABE7-4D75-8EFC-1988E79DD2F8}"/>
                      </a:ext>
                    </a:extLst>
                  </p:cNvPr>
                  <p:cNvPicPr>
                    <a:picLocks noChangeAspect="1"/>
                  </p:cNvPicPr>
                  <p:nvPr/>
                </p:nvPicPr>
                <p:blipFill>
                  <a:blip r:embed="rId6"/>
                  <a:stretch>
                    <a:fillRect/>
                  </a:stretch>
                </p:blipFill>
                <p:spPr>
                  <a:xfrm>
                    <a:off x="5586136" y="2048496"/>
                    <a:ext cx="507246" cy="421358"/>
                  </a:xfrm>
                  <a:prstGeom prst="rect">
                    <a:avLst/>
                  </a:prstGeom>
                </p:spPr>
              </p:pic>
              <p:pic>
                <p:nvPicPr>
                  <p:cNvPr id="31" name="Picture 30">
                    <a:extLst>
                      <a:ext uri="{FF2B5EF4-FFF2-40B4-BE49-F238E27FC236}">
                        <a16:creationId xmlns:a16="http://schemas.microsoft.com/office/drawing/2014/main" id="{FD1601D7-03BD-45A5-8EA7-401BEAAE81B8}"/>
                      </a:ext>
                    </a:extLst>
                  </p:cNvPr>
                  <p:cNvPicPr>
                    <a:picLocks noChangeAspect="1"/>
                  </p:cNvPicPr>
                  <p:nvPr/>
                </p:nvPicPr>
                <p:blipFill>
                  <a:blip r:embed="rId7"/>
                  <a:stretch>
                    <a:fillRect/>
                  </a:stretch>
                </p:blipFill>
                <p:spPr>
                  <a:xfrm>
                    <a:off x="5885298" y="2279147"/>
                    <a:ext cx="324000" cy="309032"/>
                  </a:xfrm>
                  <a:prstGeom prst="rect">
                    <a:avLst/>
                  </a:prstGeom>
                </p:spPr>
              </p:pic>
            </p:grpSp>
            <p:sp>
              <p:nvSpPr>
                <p:cNvPr id="29" name="TextBox 28">
                  <a:extLst>
                    <a:ext uri="{FF2B5EF4-FFF2-40B4-BE49-F238E27FC236}">
                      <a16:creationId xmlns:a16="http://schemas.microsoft.com/office/drawing/2014/main" id="{2F0BFF45-4314-4B36-B32F-7C4CEF2F9EC5}"/>
                    </a:ext>
                  </a:extLst>
                </p:cNvPr>
                <p:cNvSpPr txBox="1"/>
                <p:nvPr/>
              </p:nvSpPr>
              <p:spPr>
                <a:xfrm>
                  <a:off x="7762311" y="3967902"/>
                  <a:ext cx="1233303" cy="461665"/>
                </a:xfrm>
                <a:prstGeom prst="rect">
                  <a:avLst/>
                </a:prstGeom>
                <a:noFill/>
              </p:spPr>
              <p:txBody>
                <a:bodyPr wrap="square" lIns="179285" tIns="143428" rIns="179285" bIns="143428" rtlCol="0">
                  <a:spAutoFit/>
                </a:bodyPr>
                <a:lstStyle/>
                <a:p>
                  <a:pPr algn="ctr">
                    <a:lnSpc>
                      <a:spcPct val="90000"/>
                    </a:lnSpc>
                    <a:spcAft>
                      <a:spcPts val="588"/>
                    </a:spcAft>
                  </a:pPr>
                  <a:r>
                    <a:rPr lang="en-US" sz="1176" dirty="0">
                      <a:gradFill>
                        <a:gsLst>
                          <a:gs pos="2917">
                            <a:schemeClr val="tx1"/>
                          </a:gs>
                          <a:gs pos="30000">
                            <a:schemeClr val="tx1"/>
                          </a:gs>
                        </a:gsLst>
                        <a:lin ang="5400000" scaled="0"/>
                      </a:gradFill>
                    </a:rPr>
                    <a:t>App catalog</a:t>
                  </a:r>
                </a:p>
              </p:txBody>
            </p:sp>
          </p:grpSp>
        </p:grpSp>
        <p:grpSp>
          <p:nvGrpSpPr>
            <p:cNvPr id="22" name="Group 21">
              <a:extLst>
                <a:ext uri="{FF2B5EF4-FFF2-40B4-BE49-F238E27FC236}">
                  <a16:creationId xmlns:a16="http://schemas.microsoft.com/office/drawing/2014/main" id="{8396E0D2-E0AD-4D19-B617-48130BF503BD}"/>
                </a:ext>
              </a:extLst>
            </p:cNvPr>
            <p:cNvGrpSpPr/>
            <p:nvPr/>
          </p:nvGrpSpPr>
          <p:grpSpPr>
            <a:xfrm>
              <a:off x="3594011" y="3869705"/>
              <a:ext cx="2041329" cy="777840"/>
              <a:chOff x="4358423" y="4316464"/>
              <a:chExt cx="2041329" cy="777840"/>
            </a:xfrm>
          </p:grpSpPr>
          <p:pic>
            <p:nvPicPr>
              <p:cNvPr id="24" name="Picture 23">
                <a:extLst>
                  <a:ext uri="{FF2B5EF4-FFF2-40B4-BE49-F238E27FC236}">
                    <a16:creationId xmlns:a16="http://schemas.microsoft.com/office/drawing/2014/main" id="{04960CBD-68E9-4428-828F-D3F08592A3C5}"/>
                  </a:ext>
                </a:extLst>
              </p:cNvPr>
              <p:cNvPicPr>
                <a:picLocks noChangeAspect="1"/>
              </p:cNvPicPr>
              <p:nvPr/>
            </p:nvPicPr>
            <p:blipFill>
              <a:blip r:embed="rId6"/>
              <a:stretch>
                <a:fillRect/>
              </a:stretch>
            </p:blipFill>
            <p:spPr>
              <a:xfrm>
                <a:off x="5125465" y="4316464"/>
                <a:ext cx="507246" cy="421358"/>
              </a:xfrm>
              <a:prstGeom prst="rect">
                <a:avLst/>
              </a:prstGeom>
            </p:spPr>
          </p:pic>
          <p:sp>
            <p:nvSpPr>
              <p:cNvPr id="25" name="TextBox 24">
                <a:extLst>
                  <a:ext uri="{FF2B5EF4-FFF2-40B4-BE49-F238E27FC236}">
                    <a16:creationId xmlns:a16="http://schemas.microsoft.com/office/drawing/2014/main" id="{B5AEB71D-7211-44BD-A9EA-590A8D039D87}"/>
                  </a:ext>
                </a:extLst>
              </p:cNvPr>
              <p:cNvSpPr txBox="1"/>
              <p:nvPr/>
            </p:nvSpPr>
            <p:spPr>
              <a:xfrm>
                <a:off x="4358423" y="4632639"/>
                <a:ext cx="2041329" cy="461665"/>
              </a:xfrm>
              <a:prstGeom prst="rect">
                <a:avLst/>
              </a:prstGeom>
              <a:noFill/>
            </p:spPr>
            <p:txBody>
              <a:bodyPr wrap="square" lIns="179285" tIns="143428" rIns="179285" bIns="143428" rtlCol="0">
                <a:spAutoFit/>
              </a:bodyPr>
              <a:lstStyle/>
              <a:p>
                <a:pPr algn="ctr">
                  <a:lnSpc>
                    <a:spcPct val="90000"/>
                  </a:lnSpc>
                  <a:spcAft>
                    <a:spcPts val="588"/>
                  </a:spcAft>
                </a:pPr>
                <a:r>
                  <a:rPr lang="en-US" sz="1078" dirty="0" err="1">
                    <a:gradFill>
                      <a:gsLst>
                        <a:gs pos="2917">
                          <a:schemeClr val="tx1"/>
                        </a:gs>
                        <a:gs pos="30000">
                          <a:schemeClr val="tx1"/>
                        </a:gs>
                      </a:gsLst>
                      <a:lin ang="5400000" scaled="0"/>
                    </a:gradFill>
                  </a:rPr>
                  <a:t>TenantWideExtensions</a:t>
                </a:r>
                <a:endParaRPr lang="en-US" sz="1078" dirty="0">
                  <a:gradFill>
                    <a:gsLst>
                      <a:gs pos="2917">
                        <a:schemeClr val="tx1"/>
                      </a:gs>
                      <a:gs pos="30000">
                        <a:schemeClr val="tx1"/>
                      </a:gs>
                    </a:gsLst>
                    <a:lin ang="5400000" scaled="0"/>
                  </a:gradFill>
                </a:endParaRPr>
              </a:p>
            </p:txBody>
          </p:sp>
        </p:grpSp>
        <p:cxnSp>
          <p:nvCxnSpPr>
            <p:cNvPr id="23" name="Straight Arrow Connector 22">
              <a:extLst>
                <a:ext uri="{FF2B5EF4-FFF2-40B4-BE49-F238E27FC236}">
                  <a16:creationId xmlns:a16="http://schemas.microsoft.com/office/drawing/2014/main" id="{B7CC019F-A14D-4DC1-A1F1-B4ADAF02B26F}"/>
                </a:ext>
              </a:extLst>
            </p:cNvPr>
            <p:cNvCxnSpPr>
              <a:cxnSpLocks/>
            </p:cNvCxnSpPr>
            <p:nvPr/>
          </p:nvCxnSpPr>
          <p:spPr>
            <a:xfrm flipH="1" flipV="1">
              <a:off x="4471744" y="3460788"/>
              <a:ext cx="117602" cy="392552"/>
            </a:xfrm>
            <a:prstGeom prst="straightConnector1">
              <a:avLst/>
            </a:prstGeom>
            <a:ln w="1905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grpSp>
        <p:nvGrpSpPr>
          <p:cNvPr id="32" name="Group 31">
            <a:extLst>
              <a:ext uri="{FF2B5EF4-FFF2-40B4-BE49-F238E27FC236}">
                <a16:creationId xmlns:a16="http://schemas.microsoft.com/office/drawing/2014/main" id="{EA93D474-017D-4AE3-A74F-399FBFDD3A2C}"/>
              </a:ext>
            </a:extLst>
          </p:cNvPr>
          <p:cNvGrpSpPr/>
          <p:nvPr/>
        </p:nvGrpSpPr>
        <p:grpSpPr>
          <a:xfrm>
            <a:off x="6841616" y="1855672"/>
            <a:ext cx="2741637" cy="2381430"/>
            <a:chOff x="6616125" y="2278297"/>
            <a:chExt cx="2796613" cy="2429183"/>
          </a:xfrm>
        </p:grpSpPr>
        <p:grpSp>
          <p:nvGrpSpPr>
            <p:cNvPr id="33" name="Group 32">
              <a:extLst>
                <a:ext uri="{FF2B5EF4-FFF2-40B4-BE49-F238E27FC236}">
                  <a16:creationId xmlns:a16="http://schemas.microsoft.com/office/drawing/2014/main" id="{A30A1B3F-864A-4C88-AD27-A7E243902878}"/>
                </a:ext>
              </a:extLst>
            </p:cNvPr>
            <p:cNvGrpSpPr/>
            <p:nvPr/>
          </p:nvGrpSpPr>
          <p:grpSpPr>
            <a:xfrm>
              <a:off x="6616125" y="2278297"/>
              <a:ext cx="2247762" cy="1884459"/>
              <a:chOff x="7793011" y="3923877"/>
              <a:chExt cx="2247762" cy="1884459"/>
            </a:xfrm>
          </p:grpSpPr>
          <p:sp>
            <p:nvSpPr>
              <p:cNvPr id="54" name="Rectangle 53">
                <a:extLst>
                  <a:ext uri="{FF2B5EF4-FFF2-40B4-BE49-F238E27FC236}">
                    <a16:creationId xmlns:a16="http://schemas.microsoft.com/office/drawing/2014/main" id="{F9FAB1A1-EABD-4FB6-BAAF-009B92E63635}"/>
                  </a:ext>
                </a:extLst>
              </p:cNvPr>
              <p:cNvSpPr/>
              <p:nvPr/>
            </p:nvSpPr>
            <p:spPr bwMode="auto">
              <a:xfrm>
                <a:off x="7793011" y="3923877"/>
                <a:ext cx="2247762" cy="1884459"/>
              </a:xfrm>
              <a:prstGeom prst="rect">
                <a:avLst/>
              </a:prstGeom>
              <a:solidFill>
                <a:schemeClr val="bg1">
                  <a:lumMod val="8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13"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372" dirty="0">
                    <a:solidFill>
                      <a:schemeClr val="bg2">
                        <a:lumMod val="25000"/>
                      </a:schemeClr>
                    </a:solidFill>
                    <a:ea typeface="Segoe UI" pitchFamily="34" charset="0"/>
                    <a:cs typeface="Segoe UI" pitchFamily="34" charset="0"/>
                  </a:rPr>
                  <a:t>Site collection(s)</a:t>
                </a:r>
              </a:p>
            </p:txBody>
          </p:sp>
          <p:grpSp>
            <p:nvGrpSpPr>
              <p:cNvPr id="55" name="Group 54">
                <a:extLst>
                  <a:ext uri="{FF2B5EF4-FFF2-40B4-BE49-F238E27FC236}">
                    <a16:creationId xmlns:a16="http://schemas.microsoft.com/office/drawing/2014/main" id="{599B2C8B-2B2A-49C5-AD8C-265A154C9B00}"/>
                  </a:ext>
                </a:extLst>
              </p:cNvPr>
              <p:cNvGrpSpPr/>
              <p:nvPr/>
            </p:nvGrpSpPr>
            <p:grpSpPr>
              <a:xfrm>
                <a:off x="8063290" y="4330250"/>
                <a:ext cx="1233303" cy="1030172"/>
                <a:chOff x="6903752" y="3509911"/>
                <a:chExt cx="1233303" cy="1030172"/>
              </a:xfrm>
            </p:grpSpPr>
            <p:grpSp>
              <p:nvGrpSpPr>
                <p:cNvPr id="56" name="Group 55">
                  <a:extLst>
                    <a:ext uri="{FF2B5EF4-FFF2-40B4-BE49-F238E27FC236}">
                      <a16:creationId xmlns:a16="http://schemas.microsoft.com/office/drawing/2014/main" id="{42DD025B-8746-47F9-935B-3EF84AEB5D5A}"/>
                    </a:ext>
                  </a:extLst>
                </p:cNvPr>
                <p:cNvGrpSpPr/>
                <p:nvPr/>
              </p:nvGrpSpPr>
              <p:grpSpPr>
                <a:xfrm>
                  <a:off x="7197468" y="3509911"/>
                  <a:ext cx="645873" cy="531316"/>
                  <a:chOff x="3731482" y="2097649"/>
                  <a:chExt cx="645873" cy="531316"/>
                </a:xfrm>
              </p:grpSpPr>
              <p:pic>
                <p:nvPicPr>
                  <p:cNvPr id="58" name="Picture 57">
                    <a:extLst>
                      <a:ext uri="{FF2B5EF4-FFF2-40B4-BE49-F238E27FC236}">
                        <a16:creationId xmlns:a16="http://schemas.microsoft.com/office/drawing/2014/main" id="{964DC232-5DE4-46B2-A743-205A1D6B582B}"/>
                      </a:ext>
                    </a:extLst>
                  </p:cNvPr>
                  <p:cNvPicPr>
                    <a:picLocks noChangeAspect="1"/>
                  </p:cNvPicPr>
                  <p:nvPr/>
                </p:nvPicPr>
                <p:blipFill>
                  <a:blip r:embed="rId8"/>
                  <a:stretch>
                    <a:fillRect/>
                  </a:stretch>
                </p:blipFill>
                <p:spPr>
                  <a:xfrm>
                    <a:off x="3731482" y="2097649"/>
                    <a:ext cx="539689" cy="426706"/>
                  </a:xfrm>
                  <a:prstGeom prst="rect">
                    <a:avLst/>
                  </a:prstGeom>
                </p:spPr>
              </p:pic>
              <p:pic>
                <p:nvPicPr>
                  <p:cNvPr id="59" name="Picture 58">
                    <a:extLst>
                      <a:ext uri="{FF2B5EF4-FFF2-40B4-BE49-F238E27FC236}">
                        <a16:creationId xmlns:a16="http://schemas.microsoft.com/office/drawing/2014/main" id="{60C5D926-0D72-4524-83E5-E1A87481FB9C}"/>
                      </a:ext>
                    </a:extLst>
                  </p:cNvPr>
                  <p:cNvPicPr>
                    <a:picLocks noChangeAspect="1"/>
                  </p:cNvPicPr>
                  <p:nvPr/>
                </p:nvPicPr>
                <p:blipFill>
                  <a:blip r:embed="rId8"/>
                  <a:stretch>
                    <a:fillRect/>
                  </a:stretch>
                </p:blipFill>
                <p:spPr>
                  <a:xfrm>
                    <a:off x="3784574" y="2147268"/>
                    <a:ext cx="539689" cy="426706"/>
                  </a:xfrm>
                  <a:prstGeom prst="rect">
                    <a:avLst/>
                  </a:prstGeom>
                </p:spPr>
              </p:pic>
              <p:pic>
                <p:nvPicPr>
                  <p:cNvPr id="60" name="Picture 59">
                    <a:extLst>
                      <a:ext uri="{FF2B5EF4-FFF2-40B4-BE49-F238E27FC236}">
                        <a16:creationId xmlns:a16="http://schemas.microsoft.com/office/drawing/2014/main" id="{05FEE9DA-B7E8-4E90-AD38-8EEE28849441}"/>
                      </a:ext>
                    </a:extLst>
                  </p:cNvPr>
                  <p:cNvPicPr>
                    <a:picLocks noChangeAspect="1"/>
                  </p:cNvPicPr>
                  <p:nvPr/>
                </p:nvPicPr>
                <p:blipFill>
                  <a:blip r:embed="rId8"/>
                  <a:stretch>
                    <a:fillRect/>
                  </a:stretch>
                </p:blipFill>
                <p:spPr>
                  <a:xfrm>
                    <a:off x="3837666" y="2202259"/>
                    <a:ext cx="539689" cy="426706"/>
                  </a:xfrm>
                  <a:prstGeom prst="rect">
                    <a:avLst/>
                  </a:prstGeom>
                </p:spPr>
              </p:pic>
            </p:grpSp>
            <p:sp>
              <p:nvSpPr>
                <p:cNvPr id="57" name="TextBox 56">
                  <a:extLst>
                    <a:ext uri="{FF2B5EF4-FFF2-40B4-BE49-F238E27FC236}">
                      <a16:creationId xmlns:a16="http://schemas.microsoft.com/office/drawing/2014/main" id="{A5C4F538-BCE9-4ED6-B7AD-7E01B4EDF773}"/>
                    </a:ext>
                  </a:extLst>
                </p:cNvPr>
                <p:cNvSpPr txBox="1"/>
                <p:nvPr/>
              </p:nvSpPr>
              <p:spPr>
                <a:xfrm>
                  <a:off x="6903752" y="3912219"/>
                  <a:ext cx="1233303" cy="627864"/>
                </a:xfrm>
                <a:prstGeom prst="rect">
                  <a:avLst/>
                </a:prstGeom>
                <a:noFill/>
              </p:spPr>
              <p:txBody>
                <a:bodyPr wrap="square" lIns="179285" tIns="143428" rIns="179285" bIns="143428" rtlCol="0">
                  <a:spAutoFit/>
                </a:bodyPr>
                <a:lstStyle/>
                <a:p>
                  <a:pPr algn="ctr">
                    <a:lnSpc>
                      <a:spcPct val="90000"/>
                    </a:lnSpc>
                    <a:spcAft>
                      <a:spcPts val="588"/>
                    </a:spcAft>
                  </a:pPr>
                  <a:r>
                    <a:rPr lang="en-US" sz="1176" dirty="0">
                      <a:gradFill>
                        <a:gsLst>
                          <a:gs pos="2917">
                            <a:schemeClr val="tx1"/>
                          </a:gs>
                          <a:gs pos="30000">
                            <a:schemeClr val="tx1"/>
                          </a:gs>
                        </a:gsLst>
                        <a:lin ang="5400000" scaled="0"/>
                      </a:gradFill>
                    </a:rPr>
                    <a:t>Content site collections</a:t>
                  </a:r>
                </a:p>
              </p:txBody>
            </p:sp>
          </p:grpSp>
        </p:grpSp>
        <p:grpSp>
          <p:nvGrpSpPr>
            <p:cNvPr id="34" name="Group 33">
              <a:extLst>
                <a:ext uri="{FF2B5EF4-FFF2-40B4-BE49-F238E27FC236}">
                  <a16:creationId xmlns:a16="http://schemas.microsoft.com/office/drawing/2014/main" id="{C0954896-B2A5-4E1C-8C3F-42A436EE5870}"/>
                </a:ext>
              </a:extLst>
            </p:cNvPr>
            <p:cNvGrpSpPr>
              <a:grpSpLocks noChangeAspect="1"/>
            </p:cNvGrpSpPr>
            <p:nvPr/>
          </p:nvGrpSpPr>
          <p:grpSpPr>
            <a:xfrm>
              <a:off x="7367233" y="3642808"/>
              <a:ext cx="2045505" cy="1064672"/>
              <a:chOff x="5936928" y="4239932"/>
              <a:chExt cx="5060010" cy="2633703"/>
            </a:xfrm>
          </p:grpSpPr>
          <p:pic>
            <p:nvPicPr>
              <p:cNvPr id="35" name="Picture 34" descr="A picture containing screenshot, monitor&#10;&#10;Description generated with very high confidence">
                <a:extLst>
                  <a:ext uri="{FF2B5EF4-FFF2-40B4-BE49-F238E27FC236}">
                    <a16:creationId xmlns:a16="http://schemas.microsoft.com/office/drawing/2014/main" id="{46AF01CB-B464-4428-8125-CE93A85D6D73}"/>
                  </a:ext>
                </a:extLst>
              </p:cNvPr>
              <p:cNvPicPr>
                <a:picLocks noChangeAspect="1"/>
              </p:cNvPicPr>
              <p:nvPr/>
            </p:nvPicPr>
            <p:blipFill>
              <a:blip r:embed="rId9"/>
              <a:stretch>
                <a:fillRect/>
              </a:stretch>
            </p:blipFill>
            <p:spPr>
              <a:xfrm>
                <a:off x="6372066" y="4239932"/>
                <a:ext cx="4451737" cy="2325169"/>
              </a:xfrm>
              <a:prstGeom prst="rect">
                <a:avLst/>
              </a:prstGeom>
              <a:ln>
                <a:solidFill>
                  <a:schemeClr val="bg1">
                    <a:lumMod val="85000"/>
                  </a:schemeClr>
                </a:solidFill>
              </a:ln>
            </p:spPr>
          </p:pic>
          <p:sp>
            <p:nvSpPr>
              <p:cNvPr id="36" name="Rectangle 35">
                <a:extLst>
                  <a:ext uri="{FF2B5EF4-FFF2-40B4-BE49-F238E27FC236}">
                    <a16:creationId xmlns:a16="http://schemas.microsoft.com/office/drawing/2014/main" id="{5ADC9034-1859-48C9-99DA-E038F01E2032}"/>
                  </a:ext>
                </a:extLst>
              </p:cNvPr>
              <p:cNvSpPr/>
              <p:nvPr/>
            </p:nvSpPr>
            <p:spPr bwMode="auto">
              <a:xfrm>
                <a:off x="6175860" y="4364288"/>
                <a:ext cx="4821078" cy="32376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078" b="1" dirty="0">
                    <a:solidFill>
                      <a:schemeClr val="accent1"/>
                    </a:solidFill>
                    <a:ea typeface="Segoe UI" pitchFamily="34" charset="0"/>
                    <a:cs typeface="Segoe UI" pitchFamily="34" charset="0"/>
                  </a:rPr>
                  <a:t>Extension</a:t>
                </a:r>
              </a:p>
            </p:txBody>
          </p:sp>
          <p:sp>
            <p:nvSpPr>
              <p:cNvPr id="37" name="Rectangle 36">
                <a:extLst>
                  <a:ext uri="{FF2B5EF4-FFF2-40B4-BE49-F238E27FC236}">
                    <a16:creationId xmlns:a16="http://schemas.microsoft.com/office/drawing/2014/main" id="{FC40AD06-3D68-49BC-9868-F4989BD0C6E8}"/>
                  </a:ext>
                </a:extLst>
              </p:cNvPr>
              <p:cNvSpPr/>
              <p:nvPr/>
            </p:nvSpPr>
            <p:spPr bwMode="auto">
              <a:xfrm>
                <a:off x="6175860" y="6343633"/>
                <a:ext cx="4821078" cy="32376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078" b="1" dirty="0">
                    <a:solidFill>
                      <a:schemeClr val="accent1"/>
                    </a:solidFill>
                    <a:ea typeface="Segoe UI" pitchFamily="34" charset="0"/>
                    <a:cs typeface="Segoe UI" pitchFamily="34" charset="0"/>
                  </a:rPr>
                  <a:t>Extension</a:t>
                </a:r>
              </a:p>
            </p:txBody>
          </p:sp>
          <p:grpSp>
            <p:nvGrpSpPr>
              <p:cNvPr id="38" name="Group 37">
                <a:extLst>
                  <a:ext uri="{FF2B5EF4-FFF2-40B4-BE49-F238E27FC236}">
                    <a16:creationId xmlns:a16="http://schemas.microsoft.com/office/drawing/2014/main" id="{4D5D10F4-2E32-478F-ADDE-47C65BF38B1C}"/>
                  </a:ext>
                </a:extLst>
              </p:cNvPr>
              <p:cNvGrpSpPr>
                <a:grpSpLocks noChangeAspect="1"/>
              </p:cNvGrpSpPr>
              <p:nvPr/>
            </p:nvGrpSpPr>
            <p:grpSpPr>
              <a:xfrm>
                <a:off x="5946529" y="6388793"/>
                <a:ext cx="432000" cy="484842"/>
                <a:chOff x="8756011" y="4457628"/>
                <a:chExt cx="1121405" cy="1258565"/>
              </a:xfrm>
            </p:grpSpPr>
            <p:grpSp>
              <p:nvGrpSpPr>
                <p:cNvPr id="47" name="Group 46">
                  <a:extLst>
                    <a:ext uri="{FF2B5EF4-FFF2-40B4-BE49-F238E27FC236}">
                      <a16:creationId xmlns:a16="http://schemas.microsoft.com/office/drawing/2014/main" id="{0A247D60-ED61-4ACA-AF6C-4F294D3889D1}"/>
                    </a:ext>
                  </a:extLst>
                </p:cNvPr>
                <p:cNvGrpSpPr/>
                <p:nvPr/>
              </p:nvGrpSpPr>
              <p:grpSpPr>
                <a:xfrm>
                  <a:off x="8756011" y="4530388"/>
                  <a:ext cx="1121405" cy="1121405"/>
                  <a:chOff x="8756011" y="4530388"/>
                  <a:chExt cx="1121405" cy="1121405"/>
                </a:xfrm>
              </p:grpSpPr>
              <p:sp>
                <p:nvSpPr>
                  <p:cNvPr id="50" name="Oval 49">
                    <a:extLst>
                      <a:ext uri="{FF2B5EF4-FFF2-40B4-BE49-F238E27FC236}">
                        <a16:creationId xmlns:a16="http://schemas.microsoft.com/office/drawing/2014/main" id="{BD0768B6-EA6C-4428-8523-671E3E696A73}"/>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51" name="Group 50">
                    <a:extLst>
                      <a:ext uri="{FF2B5EF4-FFF2-40B4-BE49-F238E27FC236}">
                        <a16:creationId xmlns:a16="http://schemas.microsoft.com/office/drawing/2014/main" id="{1A35D9D5-C6E2-4885-9765-B7D852D0B750}"/>
                      </a:ext>
                    </a:extLst>
                  </p:cNvPr>
                  <p:cNvGrpSpPr>
                    <a:grpSpLocks noChangeAspect="1"/>
                  </p:cNvGrpSpPr>
                  <p:nvPr/>
                </p:nvGrpSpPr>
                <p:grpSpPr>
                  <a:xfrm>
                    <a:off x="8996965" y="4836452"/>
                    <a:ext cx="715793" cy="540000"/>
                    <a:chOff x="5784587" y="4234924"/>
                    <a:chExt cx="808975" cy="610297"/>
                  </a:xfrm>
                </p:grpSpPr>
                <p:pic>
                  <p:nvPicPr>
                    <p:cNvPr id="52" name="Picture 51">
                      <a:extLst>
                        <a:ext uri="{FF2B5EF4-FFF2-40B4-BE49-F238E27FC236}">
                          <a16:creationId xmlns:a16="http://schemas.microsoft.com/office/drawing/2014/main" id="{92E889C4-C477-49F9-8D01-F346D8F4B136}"/>
                        </a:ext>
                      </a:extLst>
                    </p:cNvPr>
                    <p:cNvPicPr>
                      <a:picLocks noChangeAspect="1"/>
                    </p:cNvPicPr>
                    <p:nvPr/>
                  </p:nvPicPr>
                  <p:blipFill>
                    <a:blip r:embed="rId10"/>
                    <a:stretch>
                      <a:fillRect/>
                    </a:stretch>
                  </p:blipFill>
                  <p:spPr>
                    <a:xfrm>
                      <a:off x="5784587" y="4234924"/>
                      <a:ext cx="666415" cy="527251"/>
                    </a:xfrm>
                    <a:prstGeom prst="rect">
                      <a:avLst/>
                    </a:prstGeom>
                  </p:spPr>
                </p:pic>
                <p:pic>
                  <p:nvPicPr>
                    <p:cNvPr id="53" name="Picture 52">
                      <a:extLst>
                        <a:ext uri="{FF2B5EF4-FFF2-40B4-BE49-F238E27FC236}">
                          <a16:creationId xmlns:a16="http://schemas.microsoft.com/office/drawing/2014/main" id="{4C6A5B63-ADA3-4CEC-8172-D80C3904B029}"/>
                        </a:ext>
                      </a:extLst>
                    </p:cNvPr>
                    <p:cNvPicPr>
                      <a:picLocks noChangeAspect="1"/>
                    </p:cNvPicPr>
                    <p:nvPr/>
                  </p:nvPicPr>
                  <p:blipFill>
                    <a:blip r:embed="rId11"/>
                    <a:stretch>
                      <a:fillRect/>
                    </a:stretch>
                  </p:blipFill>
                  <p:spPr>
                    <a:xfrm>
                      <a:off x="6147335" y="4389009"/>
                      <a:ext cx="446227" cy="456212"/>
                    </a:xfrm>
                    <a:prstGeom prst="rect">
                      <a:avLst/>
                    </a:prstGeom>
                  </p:spPr>
                </p:pic>
              </p:grpSp>
            </p:grpSp>
            <p:sp>
              <p:nvSpPr>
                <p:cNvPr id="48" name="Isosceles Triangle 47">
                  <a:extLst>
                    <a:ext uri="{FF2B5EF4-FFF2-40B4-BE49-F238E27FC236}">
                      <a16:creationId xmlns:a16="http://schemas.microsoft.com/office/drawing/2014/main" id="{493301E5-641F-4010-90E7-CFC7BEDDFB8C}"/>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9" name="Isosceles Triangle 48">
                  <a:extLst>
                    <a:ext uri="{FF2B5EF4-FFF2-40B4-BE49-F238E27FC236}">
                      <a16:creationId xmlns:a16="http://schemas.microsoft.com/office/drawing/2014/main" id="{0CFE6E77-BD8F-40AE-BB6C-59297C3CE288}"/>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grpSp>
            <p:nvGrpSpPr>
              <p:cNvPr id="39" name="Group 38">
                <a:extLst>
                  <a:ext uri="{FF2B5EF4-FFF2-40B4-BE49-F238E27FC236}">
                    <a16:creationId xmlns:a16="http://schemas.microsoft.com/office/drawing/2014/main" id="{DCC1A939-03B8-4B72-9484-A1D0D3DD80F6}"/>
                  </a:ext>
                </a:extLst>
              </p:cNvPr>
              <p:cNvGrpSpPr>
                <a:grpSpLocks noChangeAspect="1"/>
              </p:cNvGrpSpPr>
              <p:nvPr/>
            </p:nvGrpSpPr>
            <p:grpSpPr>
              <a:xfrm>
                <a:off x="5936928" y="4431498"/>
                <a:ext cx="432000" cy="484842"/>
                <a:chOff x="8756011" y="4457628"/>
                <a:chExt cx="1121405" cy="1258565"/>
              </a:xfrm>
            </p:grpSpPr>
            <p:grpSp>
              <p:nvGrpSpPr>
                <p:cNvPr id="40" name="Group 39">
                  <a:extLst>
                    <a:ext uri="{FF2B5EF4-FFF2-40B4-BE49-F238E27FC236}">
                      <a16:creationId xmlns:a16="http://schemas.microsoft.com/office/drawing/2014/main" id="{ED796837-8858-4615-98C2-10FA4E642334}"/>
                    </a:ext>
                  </a:extLst>
                </p:cNvPr>
                <p:cNvGrpSpPr/>
                <p:nvPr/>
              </p:nvGrpSpPr>
              <p:grpSpPr>
                <a:xfrm>
                  <a:off x="8756011" y="4530388"/>
                  <a:ext cx="1121405" cy="1121405"/>
                  <a:chOff x="8756011" y="4530388"/>
                  <a:chExt cx="1121405" cy="1121405"/>
                </a:xfrm>
              </p:grpSpPr>
              <p:sp>
                <p:nvSpPr>
                  <p:cNvPr id="43" name="Oval 42">
                    <a:extLst>
                      <a:ext uri="{FF2B5EF4-FFF2-40B4-BE49-F238E27FC236}">
                        <a16:creationId xmlns:a16="http://schemas.microsoft.com/office/drawing/2014/main" id="{08C1BD96-94B7-48F5-9A49-F2950AAEDFBA}"/>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44" name="Group 43">
                    <a:extLst>
                      <a:ext uri="{FF2B5EF4-FFF2-40B4-BE49-F238E27FC236}">
                        <a16:creationId xmlns:a16="http://schemas.microsoft.com/office/drawing/2014/main" id="{303CE8C4-4244-45DD-A338-6118ED5526E8}"/>
                      </a:ext>
                    </a:extLst>
                  </p:cNvPr>
                  <p:cNvGrpSpPr>
                    <a:grpSpLocks noChangeAspect="1"/>
                  </p:cNvGrpSpPr>
                  <p:nvPr/>
                </p:nvGrpSpPr>
                <p:grpSpPr>
                  <a:xfrm>
                    <a:off x="8996965" y="4836452"/>
                    <a:ext cx="715793" cy="540000"/>
                    <a:chOff x="5784587" y="4234924"/>
                    <a:chExt cx="808975" cy="610297"/>
                  </a:xfrm>
                </p:grpSpPr>
                <p:pic>
                  <p:nvPicPr>
                    <p:cNvPr id="45" name="Picture 44">
                      <a:extLst>
                        <a:ext uri="{FF2B5EF4-FFF2-40B4-BE49-F238E27FC236}">
                          <a16:creationId xmlns:a16="http://schemas.microsoft.com/office/drawing/2014/main" id="{E5BA938D-020E-400A-B979-5D53B1C6CE05}"/>
                        </a:ext>
                      </a:extLst>
                    </p:cNvPr>
                    <p:cNvPicPr>
                      <a:picLocks noChangeAspect="1"/>
                    </p:cNvPicPr>
                    <p:nvPr/>
                  </p:nvPicPr>
                  <p:blipFill>
                    <a:blip r:embed="rId10"/>
                    <a:stretch>
                      <a:fillRect/>
                    </a:stretch>
                  </p:blipFill>
                  <p:spPr>
                    <a:xfrm>
                      <a:off x="5784587" y="4234924"/>
                      <a:ext cx="666415" cy="527251"/>
                    </a:xfrm>
                    <a:prstGeom prst="rect">
                      <a:avLst/>
                    </a:prstGeom>
                  </p:spPr>
                </p:pic>
                <p:pic>
                  <p:nvPicPr>
                    <p:cNvPr id="46" name="Picture 45">
                      <a:extLst>
                        <a:ext uri="{FF2B5EF4-FFF2-40B4-BE49-F238E27FC236}">
                          <a16:creationId xmlns:a16="http://schemas.microsoft.com/office/drawing/2014/main" id="{04BB06D1-8871-42BB-88D5-D57D9C274D4D}"/>
                        </a:ext>
                      </a:extLst>
                    </p:cNvPr>
                    <p:cNvPicPr>
                      <a:picLocks noChangeAspect="1"/>
                    </p:cNvPicPr>
                    <p:nvPr/>
                  </p:nvPicPr>
                  <p:blipFill>
                    <a:blip r:embed="rId11"/>
                    <a:stretch>
                      <a:fillRect/>
                    </a:stretch>
                  </p:blipFill>
                  <p:spPr>
                    <a:xfrm>
                      <a:off x="6147335" y="4389009"/>
                      <a:ext cx="446227" cy="456212"/>
                    </a:xfrm>
                    <a:prstGeom prst="rect">
                      <a:avLst/>
                    </a:prstGeom>
                  </p:spPr>
                </p:pic>
              </p:grpSp>
            </p:grpSp>
            <p:sp>
              <p:nvSpPr>
                <p:cNvPr id="41" name="Isosceles Triangle 40">
                  <a:extLst>
                    <a:ext uri="{FF2B5EF4-FFF2-40B4-BE49-F238E27FC236}">
                      <a16:creationId xmlns:a16="http://schemas.microsoft.com/office/drawing/2014/main" id="{869B1BC2-356E-4A85-AD34-654F73F4B0F1}"/>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2" name="Isosceles Triangle 41">
                  <a:extLst>
                    <a:ext uri="{FF2B5EF4-FFF2-40B4-BE49-F238E27FC236}">
                      <a16:creationId xmlns:a16="http://schemas.microsoft.com/office/drawing/2014/main" id="{549767AB-EAFA-4352-B5C1-6A4B2AC152D3}"/>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grpSp>
      </p:grpSp>
      <p:grpSp>
        <p:nvGrpSpPr>
          <p:cNvPr id="61" name="Group 60">
            <a:extLst>
              <a:ext uri="{FF2B5EF4-FFF2-40B4-BE49-F238E27FC236}">
                <a16:creationId xmlns:a16="http://schemas.microsoft.com/office/drawing/2014/main" id="{AC892587-6954-46F4-8FFA-1D4D19E6FBBC}"/>
              </a:ext>
            </a:extLst>
          </p:cNvPr>
          <p:cNvGrpSpPr/>
          <p:nvPr/>
        </p:nvGrpSpPr>
        <p:grpSpPr>
          <a:xfrm>
            <a:off x="10015587" y="2131640"/>
            <a:ext cx="1274409" cy="1355438"/>
            <a:chOff x="5245285" y="5162817"/>
            <a:chExt cx="1469638" cy="1534507"/>
          </a:xfrm>
        </p:grpSpPr>
        <p:grpSp>
          <p:nvGrpSpPr>
            <p:cNvPr id="62" name="Group 61">
              <a:extLst>
                <a:ext uri="{FF2B5EF4-FFF2-40B4-BE49-F238E27FC236}">
                  <a16:creationId xmlns:a16="http://schemas.microsoft.com/office/drawing/2014/main" id="{BD5051A2-E690-4155-8B59-CB5289832AB3}"/>
                </a:ext>
              </a:extLst>
            </p:cNvPr>
            <p:cNvGrpSpPr/>
            <p:nvPr/>
          </p:nvGrpSpPr>
          <p:grpSpPr>
            <a:xfrm>
              <a:off x="5507308" y="5499059"/>
              <a:ext cx="1207615" cy="1198265"/>
              <a:chOff x="5507308" y="5499059"/>
              <a:chExt cx="1207615" cy="1198265"/>
            </a:xfrm>
          </p:grpSpPr>
          <p:pic>
            <p:nvPicPr>
              <p:cNvPr id="64" name="Picture 63">
                <a:extLst>
                  <a:ext uri="{FF2B5EF4-FFF2-40B4-BE49-F238E27FC236}">
                    <a16:creationId xmlns:a16="http://schemas.microsoft.com/office/drawing/2014/main" id="{CEC957A8-8070-4F2D-8B8F-7888D50B19D1}"/>
                  </a:ext>
                </a:extLst>
              </p:cNvPr>
              <p:cNvPicPr>
                <a:picLocks noChangeAspect="1"/>
              </p:cNvPicPr>
              <p:nvPr/>
            </p:nvPicPr>
            <p:blipFill>
              <a:blip r:embed="rId12"/>
              <a:stretch>
                <a:fillRect/>
              </a:stretch>
            </p:blipFill>
            <p:spPr>
              <a:xfrm>
                <a:off x="6130787" y="5499059"/>
                <a:ext cx="584136" cy="794398"/>
              </a:xfrm>
              <a:prstGeom prst="rect">
                <a:avLst/>
              </a:prstGeom>
            </p:spPr>
          </p:pic>
          <p:pic>
            <p:nvPicPr>
              <p:cNvPr id="65" name="Picture 64">
                <a:extLst>
                  <a:ext uri="{FF2B5EF4-FFF2-40B4-BE49-F238E27FC236}">
                    <a16:creationId xmlns:a16="http://schemas.microsoft.com/office/drawing/2014/main" id="{08B96FA5-8431-4173-B37A-4246DF374F39}"/>
                  </a:ext>
                </a:extLst>
              </p:cNvPr>
              <p:cNvPicPr>
                <a:picLocks noChangeAspect="1"/>
              </p:cNvPicPr>
              <p:nvPr/>
            </p:nvPicPr>
            <p:blipFill>
              <a:blip r:embed="rId13"/>
              <a:stretch>
                <a:fillRect/>
              </a:stretch>
            </p:blipFill>
            <p:spPr>
              <a:xfrm>
                <a:off x="5507308" y="6169286"/>
                <a:ext cx="791202" cy="528038"/>
              </a:xfrm>
              <a:prstGeom prst="rect">
                <a:avLst/>
              </a:prstGeom>
            </p:spPr>
          </p:pic>
          <p:pic>
            <p:nvPicPr>
              <p:cNvPr id="66" name="Picture 65">
                <a:extLst>
                  <a:ext uri="{FF2B5EF4-FFF2-40B4-BE49-F238E27FC236}">
                    <a16:creationId xmlns:a16="http://schemas.microsoft.com/office/drawing/2014/main" id="{80B9578B-28EC-413A-B1EA-7A9A47FFD28C}"/>
                  </a:ext>
                </a:extLst>
              </p:cNvPr>
              <p:cNvPicPr>
                <a:picLocks noChangeAspect="1"/>
              </p:cNvPicPr>
              <p:nvPr/>
            </p:nvPicPr>
            <p:blipFill>
              <a:blip r:embed="rId14"/>
              <a:stretch>
                <a:fillRect/>
              </a:stretch>
            </p:blipFill>
            <p:spPr>
              <a:xfrm>
                <a:off x="5972082" y="5902926"/>
                <a:ext cx="399572" cy="654550"/>
              </a:xfrm>
              <a:prstGeom prst="rect">
                <a:avLst/>
              </a:prstGeom>
            </p:spPr>
          </p:pic>
        </p:grpSp>
        <p:pic>
          <p:nvPicPr>
            <p:cNvPr id="63" name="Picture 62">
              <a:extLst>
                <a:ext uri="{FF2B5EF4-FFF2-40B4-BE49-F238E27FC236}">
                  <a16:creationId xmlns:a16="http://schemas.microsoft.com/office/drawing/2014/main" id="{D2C7CC92-3E86-4C69-88B2-C6BD29921735}"/>
                </a:ext>
              </a:extLst>
            </p:cNvPr>
            <p:cNvPicPr>
              <a:picLocks noChangeAspect="1"/>
            </p:cNvPicPr>
            <p:nvPr/>
          </p:nvPicPr>
          <p:blipFill>
            <a:blip r:embed="rId15"/>
            <a:stretch>
              <a:fillRect/>
            </a:stretch>
          </p:blipFill>
          <p:spPr>
            <a:xfrm>
              <a:off x="5245285" y="5162817"/>
              <a:ext cx="1078603" cy="1038236"/>
            </a:xfrm>
            <a:prstGeom prst="rect">
              <a:avLst/>
            </a:prstGeom>
          </p:spPr>
        </p:pic>
      </p:grpSp>
      <p:cxnSp>
        <p:nvCxnSpPr>
          <p:cNvPr id="67" name="Straight Arrow Connector 66">
            <a:extLst>
              <a:ext uri="{FF2B5EF4-FFF2-40B4-BE49-F238E27FC236}">
                <a16:creationId xmlns:a16="http://schemas.microsoft.com/office/drawing/2014/main" id="{DF1E5BAD-A316-4B7A-849F-1A7257AB0237}"/>
              </a:ext>
            </a:extLst>
          </p:cNvPr>
          <p:cNvCxnSpPr>
            <a:cxnSpLocks/>
          </p:cNvCxnSpPr>
          <p:nvPr/>
        </p:nvCxnSpPr>
        <p:spPr>
          <a:xfrm flipV="1">
            <a:off x="9106349" y="2850349"/>
            <a:ext cx="909238" cy="1"/>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a:extLst>
              <a:ext uri="{FF2B5EF4-FFF2-40B4-BE49-F238E27FC236}">
                <a16:creationId xmlns:a16="http://schemas.microsoft.com/office/drawing/2014/main" id="{AE312D98-CE27-4A44-B7C4-050863EE80FF}"/>
              </a:ext>
            </a:extLst>
          </p:cNvPr>
          <p:cNvCxnSpPr>
            <a:cxnSpLocks/>
          </p:cNvCxnSpPr>
          <p:nvPr/>
        </p:nvCxnSpPr>
        <p:spPr>
          <a:xfrm flipV="1">
            <a:off x="5676957" y="3070703"/>
            <a:ext cx="1121874" cy="10982"/>
          </a:xfrm>
          <a:prstGeom prst="straightConnector1">
            <a:avLst/>
          </a:prstGeom>
          <a:ln w="50800">
            <a:solidFill>
              <a:schemeClr val="accent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a:extLst>
              <a:ext uri="{FF2B5EF4-FFF2-40B4-BE49-F238E27FC236}">
                <a16:creationId xmlns:a16="http://schemas.microsoft.com/office/drawing/2014/main" id="{9351822A-47F3-4BAB-A2A3-CE5D93143B8C}"/>
              </a:ext>
            </a:extLst>
          </p:cNvPr>
          <p:cNvCxnSpPr>
            <a:cxnSpLocks/>
          </p:cNvCxnSpPr>
          <p:nvPr/>
        </p:nvCxnSpPr>
        <p:spPr>
          <a:xfrm flipH="1" flipV="1">
            <a:off x="5712640" y="3360499"/>
            <a:ext cx="1105576" cy="18241"/>
          </a:xfrm>
          <a:prstGeom prst="straightConnector1">
            <a:avLst/>
          </a:prstGeom>
          <a:ln w="50800">
            <a:solidFill>
              <a:schemeClr val="accent1"/>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0" name="Straight Connector 69">
            <a:extLst>
              <a:ext uri="{FF2B5EF4-FFF2-40B4-BE49-F238E27FC236}">
                <a16:creationId xmlns:a16="http://schemas.microsoft.com/office/drawing/2014/main" id="{DDC23AAA-BC27-4441-965B-801D106F5DD3}"/>
              </a:ext>
            </a:extLst>
          </p:cNvPr>
          <p:cNvCxnSpPr>
            <a:cxnSpLocks/>
          </p:cNvCxnSpPr>
          <p:nvPr/>
        </p:nvCxnSpPr>
        <p:spPr>
          <a:xfrm flipV="1">
            <a:off x="2757531" y="3378740"/>
            <a:ext cx="137822" cy="1730330"/>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71" name="TextBox 4">
            <a:extLst>
              <a:ext uri="{FF2B5EF4-FFF2-40B4-BE49-F238E27FC236}">
                <a16:creationId xmlns:a16="http://schemas.microsoft.com/office/drawing/2014/main" id="{4541AAE2-9A6D-46E8-AA2F-DC06AE23A537}"/>
              </a:ext>
            </a:extLst>
          </p:cNvPr>
          <p:cNvSpPr txBox="1"/>
          <p:nvPr/>
        </p:nvSpPr>
        <p:spPr>
          <a:xfrm>
            <a:off x="1634397" y="4639218"/>
            <a:ext cx="2588657" cy="1324834"/>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Administrator controls which SharePoint Framework solutions are enabled in the tenant level with different filtering options. This can be done manually or configurations can be included in the SPFx solution packages.</a:t>
            </a:r>
          </a:p>
        </p:txBody>
      </p:sp>
      <p:cxnSp>
        <p:nvCxnSpPr>
          <p:cNvPr id="72" name="Straight Connector 71">
            <a:extLst>
              <a:ext uri="{FF2B5EF4-FFF2-40B4-BE49-F238E27FC236}">
                <a16:creationId xmlns:a16="http://schemas.microsoft.com/office/drawing/2014/main" id="{D80F8D04-569A-4C04-BDE6-B3B01BCAD0CA}"/>
              </a:ext>
            </a:extLst>
          </p:cNvPr>
          <p:cNvCxnSpPr>
            <a:cxnSpLocks/>
          </p:cNvCxnSpPr>
          <p:nvPr/>
        </p:nvCxnSpPr>
        <p:spPr>
          <a:xfrm flipH="1" flipV="1">
            <a:off x="7297068" y="3857998"/>
            <a:ext cx="125828" cy="1114758"/>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73" name="TextBox 4">
            <a:extLst>
              <a:ext uri="{FF2B5EF4-FFF2-40B4-BE49-F238E27FC236}">
                <a16:creationId xmlns:a16="http://schemas.microsoft.com/office/drawing/2014/main" id="{2A90A076-961B-4EA3-95FF-A23214DBAF4A}"/>
              </a:ext>
            </a:extLst>
          </p:cNvPr>
          <p:cNvSpPr txBox="1"/>
          <p:nvPr/>
        </p:nvSpPr>
        <p:spPr>
          <a:xfrm>
            <a:off x="6883966" y="4578207"/>
            <a:ext cx="2588657" cy="1143265"/>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When end users are accessing SharePoint sites, possible tenant wide deployed extensions are rendered based on the configuration in the centralized list in the app catalog site.</a:t>
            </a:r>
          </a:p>
        </p:txBody>
      </p:sp>
      <p:grpSp>
        <p:nvGrpSpPr>
          <p:cNvPr id="74" name="Group 73">
            <a:extLst>
              <a:ext uri="{FF2B5EF4-FFF2-40B4-BE49-F238E27FC236}">
                <a16:creationId xmlns:a16="http://schemas.microsoft.com/office/drawing/2014/main" id="{E4C17DDA-025D-48C0-9CD2-DCBA288B98DC}"/>
              </a:ext>
            </a:extLst>
          </p:cNvPr>
          <p:cNvGrpSpPr/>
          <p:nvPr/>
        </p:nvGrpSpPr>
        <p:grpSpPr>
          <a:xfrm>
            <a:off x="11223183" y="0"/>
            <a:ext cx="968817" cy="901577"/>
            <a:chOff x="11203755" y="1"/>
            <a:chExt cx="988244" cy="919656"/>
          </a:xfrm>
        </p:grpSpPr>
        <p:sp>
          <p:nvSpPr>
            <p:cNvPr id="75" name="Right Triangle 74">
              <a:extLst>
                <a:ext uri="{FF2B5EF4-FFF2-40B4-BE49-F238E27FC236}">
                  <a16:creationId xmlns:a16="http://schemas.microsoft.com/office/drawing/2014/main" id="{5FCD666F-4382-4DF2-9E9F-F6DC8AC13F25}"/>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76" name="TextBox 28">
              <a:extLst>
                <a:ext uri="{FF2B5EF4-FFF2-40B4-BE49-F238E27FC236}">
                  <a16:creationId xmlns:a16="http://schemas.microsoft.com/office/drawing/2014/main" id="{6B6BD7D1-D3DB-40FB-909B-25B8FB51B440}"/>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Preview  soon!</a:t>
              </a:r>
            </a:p>
          </p:txBody>
        </p:sp>
      </p:grpSp>
    </p:spTree>
    <p:extLst>
      <p:ext uri="{BB962C8B-B14F-4D97-AF65-F5344CB8AC3E}">
        <p14:creationId xmlns:p14="http://schemas.microsoft.com/office/powerpoint/2010/main" val="360767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1000"/>
                                        <p:tgtEl>
                                          <p:spTgt spid="68"/>
                                        </p:tgtEl>
                                      </p:cBhvr>
                                    </p:animEffect>
                                    <p:anim calcmode="lin" valueType="num">
                                      <p:cBhvr>
                                        <p:cTn id="33" dur="1000" fill="hold"/>
                                        <p:tgtEl>
                                          <p:spTgt spid="68"/>
                                        </p:tgtEl>
                                        <p:attrNameLst>
                                          <p:attrName>ppt_x</p:attrName>
                                        </p:attrNameLst>
                                      </p:cBhvr>
                                      <p:tavLst>
                                        <p:tav tm="0">
                                          <p:val>
                                            <p:strVal val="#ppt_x"/>
                                          </p:val>
                                        </p:tav>
                                        <p:tav tm="100000">
                                          <p:val>
                                            <p:strVal val="#ppt_x"/>
                                          </p:val>
                                        </p:tav>
                                      </p:tavLst>
                                    </p:anim>
                                    <p:anim calcmode="lin" valueType="num">
                                      <p:cBhvr>
                                        <p:cTn id="34" dur="1000" fill="hold"/>
                                        <p:tgtEl>
                                          <p:spTgt spid="6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1000"/>
                                        <p:tgtEl>
                                          <p:spTgt spid="69"/>
                                        </p:tgtEl>
                                      </p:cBhvr>
                                    </p:animEffect>
                                    <p:anim calcmode="lin" valueType="num">
                                      <p:cBhvr>
                                        <p:cTn id="38" dur="1000" fill="hold"/>
                                        <p:tgtEl>
                                          <p:spTgt spid="69"/>
                                        </p:tgtEl>
                                        <p:attrNameLst>
                                          <p:attrName>ppt_x</p:attrName>
                                        </p:attrNameLst>
                                      </p:cBhvr>
                                      <p:tavLst>
                                        <p:tav tm="0">
                                          <p:val>
                                            <p:strVal val="#ppt_x"/>
                                          </p:val>
                                        </p:tav>
                                        <p:tav tm="100000">
                                          <p:val>
                                            <p:strVal val="#ppt_x"/>
                                          </p:val>
                                        </p:tav>
                                      </p:tavLst>
                                    </p:anim>
                                    <p:anim calcmode="lin" valueType="num">
                                      <p:cBhvr>
                                        <p:cTn id="39" dur="1000" fill="hold"/>
                                        <p:tgtEl>
                                          <p:spTgt spid="6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1000"/>
                                        <p:tgtEl>
                                          <p:spTgt spid="73"/>
                                        </p:tgtEl>
                                      </p:cBhvr>
                                    </p:animEffect>
                                    <p:anim calcmode="lin" valueType="num">
                                      <p:cBhvr>
                                        <p:cTn id="43" dur="1000" fill="hold"/>
                                        <p:tgtEl>
                                          <p:spTgt spid="73"/>
                                        </p:tgtEl>
                                        <p:attrNameLst>
                                          <p:attrName>ppt_x</p:attrName>
                                        </p:attrNameLst>
                                      </p:cBhvr>
                                      <p:tavLst>
                                        <p:tav tm="0">
                                          <p:val>
                                            <p:strVal val="#ppt_x"/>
                                          </p:val>
                                        </p:tav>
                                        <p:tav tm="100000">
                                          <p:val>
                                            <p:strVal val="#ppt_x"/>
                                          </p:val>
                                        </p:tav>
                                      </p:tavLst>
                                    </p:anim>
                                    <p:anim calcmode="lin" valueType="num">
                                      <p:cBhvr>
                                        <p:cTn id="44" dur="1000" fill="hold"/>
                                        <p:tgtEl>
                                          <p:spTgt spid="7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1000"/>
                                        <p:tgtEl>
                                          <p:spTgt spid="72"/>
                                        </p:tgtEl>
                                      </p:cBhvr>
                                    </p:animEffect>
                                    <p:anim calcmode="lin" valueType="num">
                                      <p:cBhvr>
                                        <p:cTn id="48" dur="1000" fill="hold"/>
                                        <p:tgtEl>
                                          <p:spTgt spid="72"/>
                                        </p:tgtEl>
                                        <p:attrNameLst>
                                          <p:attrName>ppt_x</p:attrName>
                                        </p:attrNameLst>
                                      </p:cBhvr>
                                      <p:tavLst>
                                        <p:tav tm="0">
                                          <p:val>
                                            <p:strVal val="#ppt_x"/>
                                          </p:val>
                                        </p:tav>
                                        <p:tav tm="100000">
                                          <p:val>
                                            <p:strVal val="#ppt_x"/>
                                          </p:val>
                                        </p:tav>
                                      </p:tavLst>
                                    </p:anim>
                                    <p:anim calcmode="lin" valueType="num">
                                      <p:cBhvr>
                                        <p:cTn id="49" dur="1000" fill="hold"/>
                                        <p:tgtEl>
                                          <p:spTgt spid="7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1000"/>
                                        <p:tgtEl>
                                          <p:spTgt spid="67"/>
                                        </p:tgtEl>
                                      </p:cBhvr>
                                    </p:animEffect>
                                    <p:anim calcmode="lin" valueType="num">
                                      <p:cBhvr>
                                        <p:cTn id="58" dur="1000" fill="hold"/>
                                        <p:tgtEl>
                                          <p:spTgt spid="67"/>
                                        </p:tgtEl>
                                        <p:attrNameLst>
                                          <p:attrName>ppt_x</p:attrName>
                                        </p:attrNameLst>
                                      </p:cBhvr>
                                      <p:tavLst>
                                        <p:tav tm="0">
                                          <p:val>
                                            <p:strVal val="#ppt_x"/>
                                          </p:val>
                                        </p:tav>
                                        <p:tav tm="100000">
                                          <p:val>
                                            <p:strVal val="#ppt_x"/>
                                          </p:val>
                                        </p:tav>
                                      </p:tavLst>
                                    </p:anim>
                                    <p:anim calcmode="lin" valueType="num">
                                      <p:cBhvr>
                                        <p:cTn id="5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1" grpId="0" animBg="1"/>
      <p:bldP spid="7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643273" y="5428748"/>
            <a:ext cx="5795627" cy="615553"/>
          </a:xfrm>
        </p:spPr>
        <p:txBody>
          <a:bodyPr/>
          <a:lstStyle/>
          <a:p>
            <a:r>
              <a:rPr lang="en-US" dirty="0"/>
              <a:t>Global extensions – How to enable easily your extensions to be available across site collections</a:t>
            </a:r>
          </a:p>
        </p:txBody>
      </p:sp>
    </p:spTree>
    <p:extLst>
      <p:ext uri="{BB962C8B-B14F-4D97-AF65-F5344CB8AC3E}">
        <p14:creationId xmlns:p14="http://schemas.microsoft.com/office/powerpoint/2010/main" val="23350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a:xfrm>
            <a:off x="584200" y="1871783"/>
            <a:ext cx="6675120" cy="1661993"/>
          </a:xfrm>
        </p:spPr>
        <p:txBody>
          <a:bodyPr/>
          <a:lstStyle/>
          <a:p>
            <a:r>
              <a:rPr lang="en-US" dirty="0"/>
              <a:t>Leveraging SharePoint as a development platform for the modern intranet	</a:t>
            </a:r>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923330"/>
          </a:xfrm>
        </p:spPr>
        <p:txBody>
          <a:bodyPr/>
          <a:lstStyle/>
          <a:p>
            <a:r>
              <a:rPr lang="en-US" dirty="0"/>
              <a:t>Vesa Juvonen</a:t>
            </a:r>
          </a:p>
          <a:p>
            <a:r>
              <a:rPr lang="en-US" dirty="0"/>
              <a:t>Senior Program Manager</a:t>
            </a:r>
          </a:p>
          <a:p>
            <a:r>
              <a:rPr lang="en-US" dirty="0"/>
              <a:t>Microsoft</a:t>
            </a:r>
          </a:p>
        </p:txBody>
      </p:sp>
      <p:sp>
        <p:nvSpPr>
          <p:cNvPr id="6" name="Text Placeholder 5">
            <a:extLst>
              <a:ext uri="{FF2B5EF4-FFF2-40B4-BE49-F238E27FC236}">
                <a16:creationId xmlns:a16="http://schemas.microsoft.com/office/drawing/2014/main" id="{4E70D65E-D155-4B5F-AC8B-BEDE86DACF68}"/>
              </a:ext>
            </a:extLst>
          </p:cNvPr>
          <p:cNvSpPr>
            <a:spLocks noGrp="1"/>
          </p:cNvSpPr>
          <p:nvPr>
            <p:ph type="body" sz="quarter" idx="13"/>
          </p:nvPr>
        </p:nvSpPr>
        <p:spPr/>
        <p:txBody>
          <a:bodyPr/>
          <a:lstStyle/>
          <a:p>
            <a:r>
              <a:rPr lang="en-US" dirty="0"/>
              <a:t>BRK2409</a:t>
            </a:r>
          </a:p>
        </p:txBody>
      </p:sp>
    </p:spTree>
    <p:extLst>
      <p:ext uri="{BB962C8B-B14F-4D97-AF65-F5344CB8AC3E}">
        <p14:creationId xmlns:p14="http://schemas.microsoft.com/office/powerpoint/2010/main" val="198585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SharePoint Framework Dynamic Data</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42222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flipH="1">
            <a:off x="588263" y="2309771"/>
            <a:ext cx="45719" cy="2969204"/>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Share data easily between components in the page</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Can be used by web parts and extensions</a:t>
            </a:r>
          </a:p>
          <a:p>
            <a:pPr marL="914383" lvl="1" indent="-457200">
              <a:lnSpc>
                <a:spcPct val="90000"/>
              </a:lnSpc>
              <a:spcBef>
                <a:spcPts val="1200"/>
              </a:spcBef>
              <a:buFont typeface="Arial" panose="020B0604020202020204" pitchFamily="34" charset="0"/>
              <a:buChar char="•"/>
            </a:pPr>
            <a:r>
              <a:rPr lang="en-US" sz="2000" dirty="0">
                <a:cs typeface="Segoe UI Semibold" panose="020B0702040204020203" pitchFamily="34" charset="0"/>
              </a:rPr>
              <a:t>Also page or list context available</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Initially only code based support, but UI level </a:t>
            </a:r>
            <a:br>
              <a:rPr lang="en-US" sz="3200" dirty="0">
                <a:cs typeface="Segoe UI Semibold" panose="020B0702040204020203" pitchFamily="34" charset="0"/>
              </a:rPr>
            </a:br>
            <a:r>
              <a:rPr lang="en-US" sz="3200" dirty="0">
                <a:cs typeface="Segoe UI Semibold" panose="020B0702040204020203" pitchFamily="34" charset="0"/>
              </a:rPr>
              <a:t>association coming later</a:t>
            </a:r>
          </a:p>
          <a:p>
            <a:pPr marL="914383" lvl="1" indent="-457200">
              <a:lnSpc>
                <a:spcPct val="90000"/>
              </a:lnSpc>
              <a:spcBef>
                <a:spcPts val="1200"/>
              </a:spcBef>
              <a:buFont typeface="Arial" panose="020B0604020202020204" pitchFamily="34" charset="0"/>
              <a:buChar char="•"/>
            </a:pPr>
            <a:r>
              <a:rPr lang="en-US" sz="2000" dirty="0">
                <a:cs typeface="Segoe UI Semibold" panose="020B0702040204020203" pitchFamily="34" charset="0"/>
              </a:rPr>
              <a:t>Think as classic web part to web part connections, but including extensions</a:t>
            </a:r>
            <a:endParaRPr lang="en-US" sz="2400" dirty="0">
              <a:cs typeface="Segoe UI Semibold" panose="020B0702040204020203" pitchFamily="34" charset="0"/>
            </a:endParaRP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Preview soon!</a:t>
              </a:r>
            </a:p>
          </p:txBody>
        </p:sp>
      </p:grpSp>
      <p:sp>
        <p:nvSpPr>
          <p:cNvPr id="12" name="Rectangle 11">
            <a:extLst>
              <a:ext uri="{FF2B5EF4-FFF2-40B4-BE49-F238E27FC236}">
                <a16:creationId xmlns:a16="http://schemas.microsoft.com/office/drawing/2014/main" id="{85D58641-E196-46CE-80AF-2C8E586B7840}"/>
              </a:ext>
            </a:extLst>
          </p:cNvPr>
          <p:cNvSpPr/>
          <p:nvPr/>
        </p:nvSpPr>
        <p:spPr bwMode="auto">
          <a:xfrm rot="540961">
            <a:off x="7448017" y="1382270"/>
            <a:ext cx="3767328" cy="615696"/>
          </a:xfrm>
          <a:prstGeom prst="rect">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Announcement</a:t>
            </a:r>
          </a:p>
        </p:txBody>
      </p:sp>
    </p:spTree>
    <p:extLst>
      <p:ext uri="{BB962C8B-B14F-4D97-AF65-F5344CB8AC3E}">
        <p14:creationId xmlns:p14="http://schemas.microsoft.com/office/powerpoint/2010/main" val="258377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SharePoint Framework Dynamic Data</a:t>
            </a:r>
          </a:p>
        </p:txBody>
      </p:sp>
      <p:grpSp>
        <p:nvGrpSpPr>
          <p:cNvPr id="4" name="Group 3"/>
          <p:cNvGrpSpPr/>
          <p:nvPr/>
        </p:nvGrpSpPr>
        <p:grpSpPr>
          <a:xfrm>
            <a:off x="3977389" y="5101287"/>
            <a:ext cx="4408530" cy="963608"/>
            <a:chOff x="3590266" y="1829346"/>
            <a:chExt cx="3897059" cy="851812"/>
          </a:xfrm>
        </p:grpSpPr>
        <p:sp>
          <p:nvSpPr>
            <p:cNvPr id="6" name="Rectangle 5"/>
            <p:cNvSpPr/>
            <p:nvPr/>
          </p:nvSpPr>
          <p:spPr bwMode="auto">
            <a:xfrm>
              <a:off x="3590266" y="1829346"/>
              <a:ext cx="3624184" cy="62631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70585" tIns="45713" rIns="45713" bIns="45713" numCol="1" spcCol="0" rtlCol="0" fromWordArt="0" anchor="t" anchorCtr="0" forceAA="0" compatLnSpc="1">
              <a:prstTxWarp prst="textNoShape">
                <a:avLst/>
              </a:prstTxWarp>
              <a:noAutofit/>
            </a:bodyPr>
            <a:lstStyle/>
            <a:p>
              <a:pPr defTabSz="913924" fontAlgn="base">
                <a:spcBef>
                  <a:spcPct val="0"/>
                </a:spcBef>
                <a:spcAft>
                  <a:spcPct val="0"/>
                </a:spcAft>
              </a:pPr>
              <a:r>
                <a:rPr lang="en-US" sz="1600">
                  <a:solidFill>
                    <a:schemeClr val="bg2">
                      <a:lumMod val="25000"/>
                    </a:schemeClr>
                  </a:solidFill>
                  <a:cs typeface="Segoe UI" pitchFamily="34" charset="0"/>
                </a:rPr>
                <a:t>SharePoint Framework</a:t>
              </a:r>
            </a:p>
          </p:txBody>
        </p:sp>
        <p:pic>
          <p:nvPicPr>
            <p:cNvPr id="8" name="Picture 7"/>
            <p:cNvPicPr>
              <a:picLocks noChangeAspect="1"/>
            </p:cNvPicPr>
            <p:nvPr/>
          </p:nvPicPr>
          <p:blipFill>
            <a:blip r:embed="rId2"/>
            <a:stretch>
              <a:fillRect/>
            </a:stretch>
          </p:blipFill>
          <p:spPr>
            <a:xfrm>
              <a:off x="6997683" y="2190988"/>
              <a:ext cx="489642" cy="490170"/>
            </a:xfrm>
            <a:prstGeom prst="rect">
              <a:avLst/>
            </a:prstGeom>
          </p:spPr>
        </p:pic>
      </p:grpSp>
      <p:pic>
        <p:nvPicPr>
          <p:cNvPr id="5" name="Picture 4"/>
          <p:cNvPicPr>
            <a:picLocks noChangeAspect="1"/>
          </p:cNvPicPr>
          <p:nvPr/>
        </p:nvPicPr>
        <p:blipFill>
          <a:blip r:embed="rId3"/>
          <a:stretch>
            <a:fillRect/>
          </a:stretch>
        </p:blipFill>
        <p:spPr>
          <a:xfrm>
            <a:off x="3944733" y="1805374"/>
            <a:ext cx="4117114" cy="2520296"/>
          </a:xfrm>
          <a:prstGeom prst="rect">
            <a:avLst/>
          </a:prstGeom>
          <a:ln>
            <a:solidFill>
              <a:schemeClr val="bg1">
                <a:lumMod val="75000"/>
              </a:schemeClr>
            </a:solidFill>
          </a:ln>
        </p:spPr>
      </p:pic>
      <p:sp>
        <p:nvSpPr>
          <p:cNvPr id="22" name="Rectangle 21"/>
          <p:cNvSpPr/>
          <p:nvPr/>
        </p:nvSpPr>
        <p:spPr bwMode="auto">
          <a:xfrm>
            <a:off x="4629120" y="2645941"/>
            <a:ext cx="1219971" cy="125617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568" b="1">
                <a:solidFill>
                  <a:schemeClr val="bg2">
                    <a:lumMod val="25000"/>
                  </a:schemeClr>
                </a:solidFill>
                <a:ea typeface="Segoe UI" pitchFamily="34" charset="0"/>
                <a:cs typeface="Segoe UI" pitchFamily="34" charset="0"/>
              </a:rPr>
              <a:t>Client-side web part </a:t>
            </a:r>
          </a:p>
        </p:txBody>
      </p:sp>
      <p:cxnSp>
        <p:nvCxnSpPr>
          <p:cNvPr id="33" name="Straight Arrow Connector 32"/>
          <p:cNvCxnSpPr>
            <a:cxnSpLocks/>
          </p:cNvCxnSpPr>
          <p:nvPr/>
        </p:nvCxnSpPr>
        <p:spPr>
          <a:xfrm flipV="1">
            <a:off x="4997082" y="3986071"/>
            <a:ext cx="1312" cy="1031261"/>
          </a:xfrm>
          <a:prstGeom prst="straightConnector1">
            <a:avLst/>
          </a:prstGeom>
          <a:ln w="50800">
            <a:solidFill>
              <a:schemeClr val="accent3"/>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2" name="Rectangle 31"/>
          <p:cNvSpPr/>
          <p:nvPr/>
        </p:nvSpPr>
        <p:spPr bwMode="auto">
          <a:xfrm>
            <a:off x="5948496" y="2643293"/>
            <a:ext cx="1966438" cy="125617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568" b="1">
                <a:solidFill>
                  <a:schemeClr val="bg2">
                    <a:lumMod val="25000"/>
                  </a:schemeClr>
                </a:solidFill>
                <a:ea typeface="Segoe UI" pitchFamily="34" charset="0"/>
                <a:cs typeface="Segoe UI" pitchFamily="34" charset="0"/>
              </a:rPr>
              <a:t>Client-side web part</a:t>
            </a:r>
          </a:p>
        </p:txBody>
      </p:sp>
      <p:grpSp>
        <p:nvGrpSpPr>
          <p:cNvPr id="16" name="Group 15"/>
          <p:cNvGrpSpPr>
            <a:grpSpLocks noChangeAspect="1"/>
          </p:cNvGrpSpPr>
          <p:nvPr/>
        </p:nvGrpSpPr>
        <p:grpSpPr>
          <a:xfrm>
            <a:off x="7616807" y="3433909"/>
            <a:ext cx="566027" cy="635262"/>
            <a:chOff x="5497943" y="5026940"/>
            <a:chExt cx="737760" cy="828000"/>
          </a:xfrm>
        </p:grpSpPr>
        <p:grpSp>
          <p:nvGrpSpPr>
            <p:cNvPr id="35" name="Group 34"/>
            <p:cNvGrpSpPr>
              <a:grpSpLocks noChangeAspect="1"/>
            </p:cNvGrpSpPr>
            <p:nvPr/>
          </p:nvGrpSpPr>
          <p:grpSpPr>
            <a:xfrm rot="2334211">
              <a:off x="5497943" y="5026940"/>
              <a:ext cx="737760" cy="828000"/>
              <a:chOff x="8756011" y="4457628"/>
              <a:chExt cx="1121405" cy="1258565"/>
            </a:xfrm>
          </p:grpSpPr>
          <p:sp>
            <p:nvSpPr>
              <p:cNvPr id="39" name="Oval 38"/>
              <p:cNvSpPr/>
              <p:nvPr/>
            </p:nvSpPr>
            <p:spPr bwMode="auto">
              <a:xfrm>
                <a:off x="8756011" y="4530389"/>
                <a:ext cx="1121405" cy="1121407"/>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7" name="Isosceles Triangle 36"/>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8" name="Isosceles Triangle 37"/>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grpSp>
          <p:nvGrpSpPr>
            <p:cNvPr id="12" name="Group 11"/>
            <p:cNvGrpSpPr>
              <a:grpSpLocks noChangeAspect="1"/>
            </p:cNvGrpSpPr>
            <p:nvPr/>
          </p:nvGrpSpPr>
          <p:grpSpPr>
            <a:xfrm>
              <a:off x="5672288" y="5225633"/>
              <a:ext cx="389678" cy="440369"/>
              <a:chOff x="1776745" y="4741916"/>
              <a:chExt cx="489172" cy="552806"/>
            </a:xfrm>
          </p:grpSpPr>
          <p:pic>
            <p:nvPicPr>
              <p:cNvPr id="14" name="Picture 13"/>
              <p:cNvPicPr>
                <a:picLocks noChangeAspect="1"/>
              </p:cNvPicPr>
              <p:nvPr/>
            </p:nvPicPr>
            <p:blipFill>
              <a:blip r:embed="rId4"/>
              <a:stretch>
                <a:fillRect/>
              </a:stretch>
            </p:blipFill>
            <p:spPr>
              <a:xfrm>
                <a:off x="1785786" y="4741916"/>
                <a:ext cx="480131" cy="552806"/>
              </a:xfrm>
              <a:prstGeom prst="rect">
                <a:avLst/>
              </a:prstGeom>
            </p:spPr>
          </p:pic>
          <p:sp>
            <p:nvSpPr>
              <p:cNvPr id="15" name="TextBox 14"/>
              <p:cNvSpPr txBox="1"/>
              <p:nvPr/>
            </p:nvSpPr>
            <p:spPr>
              <a:xfrm>
                <a:off x="1776745" y="4988029"/>
                <a:ext cx="481051" cy="233264"/>
              </a:xfrm>
              <a:prstGeom prst="rect">
                <a:avLst/>
              </a:prstGeom>
              <a:noFill/>
            </p:spPr>
            <p:txBody>
              <a:bodyPr wrap="square" lIns="0" tIns="0" rIns="0" bIns="0" rtlCol="0">
                <a:spAutoFit/>
              </a:bodyPr>
              <a:lstStyle/>
              <a:p>
                <a:pPr algn="ctr">
                  <a:lnSpc>
                    <a:spcPct val="90000"/>
                  </a:lnSpc>
                  <a:spcAft>
                    <a:spcPts val="588"/>
                  </a:spcAft>
                </a:pPr>
                <a:r>
                  <a:rPr lang="en-US" sz="1029" b="1">
                    <a:gradFill>
                      <a:gsLst>
                        <a:gs pos="69912">
                          <a:schemeClr val="accent3"/>
                        </a:gs>
                        <a:gs pos="30000">
                          <a:schemeClr val="accent3"/>
                        </a:gs>
                      </a:gsLst>
                      <a:lin ang="5400000" scaled="0"/>
                    </a:gradFill>
                  </a:rPr>
                  <a:t>js</a:t>
                </a:r>
              </a:p>
            </p:txBody>
          </p:sp>
        </p:grpSp>
      </p:grpSp>
      <p:grpSp>
        <p:nvGrpSpPr>
          <p:cNvPr id="43" name="Group 42"/>
          <p:cNvGrpSpPr>
            <a:grpSpLocks noChangeAspect="1"/>
          </p:cNvGrpSpPr>
          <p:nvPr/>
        </p:nvGrpSpPr>
        <p:grpSpPr>
          <a:xfrm>
            <a:off x="4343345" y="3433909"/>
            <a:ext cx="566027" cy="635262"/>
            <a:chOff x="5497943" y="5026940"/>
            <a:chExt cx="737760" cy="828000"/>
          </a:xfrm>
        </p:grpSpPr>
        <p:grpSp>
          <p:nvGrpSpPr>
            <p:cNvPr id="44" name="Group 43"/>
            <p:cNvGrpSpPr>
              <a:grpSpLocks noChangeAspect="1"/>
            </p:cNvGrpSpPr>
            <p:nvPr/>
          </p:nvGrpSpPr>
          <p:grpSpPr>
            <a:xfrm rot="2334211">
              <a:off x="5497943" y="5026940"/>
              <a:ext cx="737760" cy="828000"/>
              <a:chOff x="8756011" y="4457628"/>
              <a:chExt cx="1121405" cy="1258565"/>
            </a:xfrm>
          </p:grpSpPr>
          <p:sp>
            <p:nvSpPr>
              <p:cNvPr id="48" name="Oval 47"/>
              <p:cNvSpPr/>
              <p:nvPr/>
            </p:nvSpPr>
            <p:spPr bwMode="auto">
              <a:xfrm>
                <a:off x="8756011" y="4530389"/>
                <a:ext cx="1121405" cy="1121407"/>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9" name="Isosceles Triangle 48"/>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0" name="Isosceles Triangle 49"/>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grpSp>
          <p:nvGrpSpPr>
            <p:cNvPr id="45" name="Group 44"/>
            <p:cNvGrpSpPr>
              <a:grpSpLocks noChangeAspect="1"/>
            </p:cNvGrpSpPr>
            <p:nvPr/>
          </p:nvGrpSpPr>
          <p:grpSpPr>
            <a:xfrm>
              <a:off x="5672288" y="5225633"/>
              <a:ext cx="389678" cy="440369"/>
              <a:chOff x="1776745" y="4741916"/>
              <a:chExt cx="489172" cy="552806"/>
            </a:xfrm>
          </p:grpSpPr>
          <p:pic>
            <p:nvPicPr>
              <p:cNvPr id="46" name="Picture 45"/>
              <p:cNvPicPr>
                <a:picLocks noChangeAspect="1"/>
              </p:cNvPicPr>
              <p:nvPr/>
            </p:nvPicPr>
            <p:blipFill>
              <a:blip r:embed="rId4"/>
              <a:stretch>
                <a:fillRect/>
              </a:stretch>
            </p:blipFill>
            <p:spPr>
              <a:xfrm>
                <a:off x="1785786" y="4741916"/>
                <a:ext cx="480131" cy="552806"/>
              </a:xfrm>
              <a:prstGeom prst="rect">
                <a:avLst/>
              </a:prstGeom>
            </p:spPr>
          </p:pic>
          <p:sp>
            <p:nvSpPr>
              <p:cNvPr id="47" name="TextBox 46"/>
              <p:cNvSpPr txBox="1"/>
              <p:nvPr/>
            </p:nvSpPr>
            <p:spPr>
              <a:xfrm>
                <a:off x="1776745" y="4988029"/>
                <a:ext cx="481051" cy="233264"/>
              </a:xfrm>
              <a:prstGeom prst="rect">
                <a:avLst/>
              </a:prstGeom>
              <a:noFill/>
            </p:spPr>
            <p:txBody>
              <a:bodyPr wrap="square" lIns="0" tIns="0" rIns="0" bIns="0" rtlCol="0">
                <a:spAutoFit/>
              </a:bodyPr>
              <a:lstStyle/>
              <a:p>
                <a:pPr algn="ctr">
                  <a:lnSpc>
                    <a:spcPct val="90000"/>
                  </a:lnSpc>
                  <a:spcAft>
                    <a:spcPts val="588"/>
                  </a:spcAft>
                </a:pPr>
                <a:r>
                  <a:rPr lang="en-US" sz="1029" b="1">
                    <a:gradFill>
                      <a:gsLst>
                        <a:gs pos="69912">
                          <a:schemeClr val="accent3"/>
                        </a:gs>
                        <a:gs pos="30000">
                          <a:schemeClr val="accent3"/>
                        </a:gs>
                      </a:gsLst>
                      <a:lin ang="5400000" scaled="0"/>
                    </a:gradFill>
                  </a:rPr>
                  <a:t>js</a:t>
                </a:r>
              </a:p>
            </p:txBody>
          </p:sp>
        </p:grpSp>
      </p:grpSp>
      <p:cxnSp>
        <p:nvCxnSpPr>
          <p:cNvPr id="52" name="Straight Connector 51"/>
          <p:cNvCxnSpPr>
            <a:cxnSpLocks/>
          </p:cNvCxnSpPr>
          <p:nvPr/>
        </p:nvCxnSpPr>
        <p:spPr>
          <a:xfrm flipH="1">
            <a:off x="7762878" y="4252099"/>
            <a:ext cx="1249298" cy="196652"/>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53" name="TextBox 4"/>
          <p:cNvSpPr txBox="1"/>
          <p:nvPr/>
        </p:nvSpPr>
        <p:spPr>
          <a:xfrm>
            <a:off x="8712978" y="3469942"/>
            <a:ext cx="2223663" cy="1864631"/>
          </a:xfrm>
          <a:prstGeom prst="rect">
            <a:avLst/>
          </a:prstGeom>
          <a:solidFill>
            <a:srgbClr val="505050"/>
          </a:solidFill>
          <a:ln w="19050">
            <a:noFill/>
            <a:prstDash val="solid"/>
            <a:miter lim="800000"/>
          </a:ln>
          <a:effectLst/>
        </p:spPr>
        <p:txBody>
          <a:bodyPr wrap="square" lIns="55896" tIns="27949" rIns="89437" bIns="27949"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5" dirty="0">
                <a:solidFill>
                  <a:schemeClr val="bg1"/>
                </a:solidFill>
              </a:rPr>
              <a:t>SharePoint Framework components exposes to the SharePoint Framework properties which changes are then transmitted for any registered counterparties. Eventually there will be UIs to create connections, but initially this can be achieved from the code.</a:t>
            </a:r>
          </a:p>
        </p:txBody>
      </p:sp>
      <p:cxnSp>
        <p:nvCxnSpPr>
          <p:cNvPr id="54" name="Straight Arrow Connector 53"/>
          <p:cNvCxnSpPr>
            <a:cxnSpLocks/>
          </p:cNvCxnSpPr>
          <p:nvPr/>
        </p:nvCxnSpPr>
        <p:spPr>
          <a:xfrm flipH="1" flipV="1">
            <a:off x="7083258" y="3949466"/>
            <a:ext cx="2840" cy="1050887"/>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5" name="Rectangle 54"/>
          <p:cNvSpPr/>
          <p:nvPr/>
        </p:nvSpPr>
        <p:spPr bwMode="auto">
          <a:xfrm>
            <a:off x="3631332" y="4378512"/>
            <a:ext cx="1320969" cy="42330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dirty="0">
                <a:gradFill>
                  <a:gsLst>
                    <a:gs pos="11504">
                      <a:schemeClr val="tx1"/>
                    </a:gs>
                    <a:gs pos="38000">
                      <a:schemeClr val="tx1"/>
                    </a:gs>
                  </a:gsLst>
                  <a:lin ang="5400000" scaled="0"/>
                </a:gradFill>
              </a:rPr>
              <a:t>&lt;&lt;register&gt;&gt;</a:t>
            </a:r>
          </a:p>
        </p:txBody>
      </p:sp>
      <p:cxnSp>
        <p:nvCxnSpPr>
          <p:cNvPr id="58" name="Straight Arrow Connector 57"/>
          <p:cNvCxnSpPr>
            <a:cxnSpLocks/>
          </p:cNvCxnSpPr>
          <p:nvPr/>
        </p:nvCxnSpPr>
        <p:spPr>
          <a:xfrm>
            <a:off x="5356582" y="3966442"/>
            <a:ext cx="0" cy="1033910"/>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61" name="Rectangle 60"/>
          <p:cNvSpPr/>
          <p:nvPr/>
        </p:nvSpPr>
        <p:spPr bwMode="auto">
          <a:xfrm>
            <a:off x="7169614" y="4378512"/>
            <a:ext cx="951139" cy="42330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dirty="0">
                <a:gradFill>
                  <a:gsLst>
                    <a:gs pos="11504">
                      <a:schemeClr val="tx1"/>
                    </a:gs>
                    <a:gs pos="38000">
                      <a:schemeClr val="tx1"/>
                    </a:gs>
                  </a:gsLst>
                  <a:lin ang="5400000" scaled="0"/>
                </a:gradFill>
              </a:rPr>
              <a:t>&lt;&lt;notify&gt;&gt;</a:t>
            </a:r>
          </a:p>
        </p:txBody>
      </p:sp>
      <p:sp>
        <p:nvSpPr>
          <p:cNvPr id="62" name="Rectangle 61"/>
          <p:cNvSpPr/>
          <p:nvPr/>
        </p:nvSpPr>
        <p:spPr bwMode="auto">
          <a:xfrm>
            <a:off x="5213703" y="4378512"/>
            <a:ext cx="1320969" cy="423304"/>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372" dirty="0">
                <a:gradFill>
                  <a:gsLst>
                    <a:gs pos="11504">
                      <a:schemeClr val="tx1"/>
                    </a:gs>
                    <a:gs pos="38000">
                      <a:schemeClr val="tx1"/>
                    </a:gs>
                  </a:gsLst>
                  <a:lin ang="5400000" scaled="0"/>
                </a:gradFill>
              </a:rPr>
              <a:t>&lt;&lt;notify&gt;&gt;</a:t>
            </a:r>
          </a:p>
        </p:txBody>
      </p:sp>
      <p:cxnSp>
        <p:nvCxnSpPr>
          <p:cNvPr id="65" name="Straight Connector 64"/>
          <p:cNvCxnSpPr>
            <a:cxnSpLocks/>
          </p:cNvCxnSpPr>
          <p:nvPr/>
        </p:nvCxnSpPr>
        <p:spPr>
          <a:xfrm>
            <a:off x="1495515" y="3865883"/>
            <a:ext cx="2924855" cy="582867"/>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6" name="TextBox 4"/>
          <p:cNvSpPr txBox="1"/>
          <p:nvPr/>
        </p:nvSpPr>
        <p:spPr>
          <a:xfrm>
            <a:off x="1026775" y="3412176"/>
            <a:ext cx="2223663" cy="1141356"/>
          </a:xfrm>
          <a:prstGeom prst="rect">
            <a:avLst/>
          </a:prstGeom>
          <a:solidFill>
            <a:srgbClr val="505050"/>
          </a:solidFill>
          <a:ln w="19050">
            <a:noFill/>
            <a:prstDash val="solid"/>
            <a:miter lim="800000"/>
          </a:ln>
          <a:effectLst/>
        </p:spPr>
        <p:txBody>
          <a:bodyPr wrap="square" lIns="55896" tIns="27949" rIns="89437" bIns="27949"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5" dirty="0">
                <a:solidFill>
                  <a:schemeClr val="bg1"/>
                </a:solidFill>
              </a:rPr>
              <a:t>Client side web part or Extension can register for the events raised by other components in the page or to information from the context of the site.</a:t>
            </a:r>
          </a:p>
        </p:txBody>
      </p:sp>
      <p:grpSp>
        <p:nvGrpSpPr>
          <p:cNvPr id="68" name="Group 67"/>
          <p:cNvGrpSpPr/>
          <p:nvPr/>
        </p:nvGrpSpPr>
        <p:grpSpPr>
          <a:xfrm>
            <a:off x="3264536" y="4658862"/>
            <a:ext cx="514121" cy="514121"/>
            <a:chOff x="492" y="17985"/>
            <a:chExt cx="524853" cy="524853"/>
          </a:xfrm>
        </p:grpSpPr>
        <p:sp>
          <p:nvSpPr>
            <p:cNvPr id="69" name="Oval 68"/>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4957">
                <a:lnSpc>
                  <a:spcPct val="90000"/>
                </a:lnSpc>
                <a:spcBef>
                  <a:spcPct val="0"/>
                </a:spcBef>
                <a:spcAft>
                  <a:spcPct val="35000"/>
                </a:spcAft>
              </a:pPr>
              <a:r>
                <a:rPr lang="en-US" sz="2351"/>
                <a:t>1</a:t>
              </a:r>
            </a:p>
          </p:txBody>
        </p:sp>
      </p:grpSp>
      <p:grpSp>
        <p:nvGrpSpPr>
          <p:cNvPr id="71" name="Group 70"/>
          <p:cNvGrpSpPr/>
          <p:nvPr/>
        </p:nvGrpSpPr>
        <p:grpSpPr>
          <a:xfrm>
            <a:off x="6352535" y="4108806"/>
            <a:ext cx="514121" cy="514121"/>
            <a:chOff x="492" y="17985"/>
            <a:chExt cx="524853" cy="524853"/>
          </a:xfrm>
        </p:grpSpPr>
        <p:sp>
          <p:nvSpPr>
            <p:cNvPr id="72" name="Oval 71"/>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4957">
                <a:lnSpc>
                  <a:spcPct val="90000"/>
                </a:lnSpc>
                <a:spcBef>
                  <a:spcPct val="0"/>
                </a:spcBef>
                <a:spcAft>
                  <a:spcPct val="35000"/>
                </a:spcAft>
              </a:pPr>
              <a:r>
                <a:rPr lang="en-US" sz="2351"/>
                <a:t>2</a:t>
              </a:r>
            </a:p>
          </p:txBody>
        </p:sp>
      </p:grpSp>
      <p:grpSp>
        <p:nvGrpSpPr>
          <p:cNvPr id="41" name="Group 40">
            <a:extLst>
              <a:ext uri="{FF2B5EF4-FFF2-40B4-BE49-F238E27FC236}">
                <a16:creationId xmlns:a16="http://schemas.microsoft.com/office/drawing/2014/main" id="{0582CD2D-FAE1-4F10-A620-D99C1FFB80AB}"/>
              </a:ext>
            </a:extLst>
          </p:cNvPr>
          <p:cNvGrpSpPr/>
          <p:nvPr/>
        </p:nvGrpSpPr>
        <p:grpSpPr>
          <a:xfrm>
            <a:off x="11223183" y="0"/>
            <a:ext cx="968817" cy="901577"/>
            <a:chOff x="11203755" y="1"/>
            <a:chExt cx="988244" cy="919656"/>
          </a:xfrm>
        </p:grpSpPr>
        <p:sp>
          <p:nvSpPr>
            <p:cNvPr id="42" name="Right Triangle 41">
              <a:extLst>
                <a:ext uri="{FF2B5EF4-FFF2-40B4-BE49-F238E27FC236}">
                  <a16:creationId xmlns:a16="http://schemas.microsoft.com/office/drawing/2014/main" id="{D9EAC9C6-18EF-46F5-8DBE-09FF137B26AF}"/>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51" name="TextBox 28">
              <a:extLst>
                <a:ext uri="{FF2B5EF4-FFF2-40B4-BE49-F238E27FC236}">
                  <a16:creationId xmlns:a16="http://schemas.microsoft.com/office/drawing/2014/main" id="{931C3C62-15BD-4700-9F1D-3AEF86D03250}"/>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Preview  soon!</a:t>
              </a:r>
            </a:p>
          </p:txBody>
        </p:sp>
      </p:grpSp>
      <p:sp>
        <p:nvSpPr>
          <p:cNvPr id="57" name="Rectangle 56">
            <a:extLst>
              <a:ext uri="{FF2B5EF4-FFF2-40B4-BE49-F238E27FC236}">
                <a16:creationId xmlns:a16="http://schemas.microsoft.com/office/drawing/2014/main" id="{0334F5FF-1ACF-47AC-BB71-E32B9F381AC3}"/>
              </a:ext>
            </a:extLst>
          </p:cNvPr>
          <p:cNvSpPr/>
          <p:nvPr/>
        </p:nvSpPr>
        <p:spPr bwMode="auto">
          <a:xfrm>
            <a:off x="4624110" y="2058903"/>
            <a:ext cx="3290824" cy="37815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77"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1568" b="1" dirty="0">
                <a:solidFill>
                  <a:schemeClr val="bg2">
                    <a:lumMod val="25000"/>
                  </a:schemeClr>
                </a:solidFill>
                <a:ea typeface="Segoe UI" pitchFamily="34" charset="0"/>
                <a:cs typeface="Segoe UI" pitchFamily="34" charset="0"/>
              </a:rPr>
              <a:t>Extension</a:t>
            </a:r>
          </a:p>
        </p:txBody>
      </p:sp>
      <p:grpSp>
        <p:nvGrpSpPr>
          <p:cNvPr id="59" name="Group 58">
            <a:extLst>
              <a:ext uri="{FF2B5EF4-FFF2-40B4-BE49-F238E27FC236}">
                <a16:creationId xmlns:a16="http://schemas.microsoft.com/office/drawing/2014/main" id="{1C2A4B5F-EC76-4D07-9B1C-3B942C84C1FC}"/>
              </a:ext>
            </a:extLst>
          </p:cNvPr>
          <p:cNvGrpSpPr>
            <a:grpSpLocks noChangeAspect="1"/>
          </p:cNvGrpSpPr>
          <p:nvPr/>
        </p:nvGrpSpPr>
        <p:grpSpPr>
          <a:xfrm>
            <a:off x="7613133" y="2189119"/>
            <a:ext cx="566027" cy="635262"/>
            <a:chOff x="5497943" y="5026940"/>
            <a:chExt cx="737760" cy="828000"/>
          </a:xfrm>
        </p:grpSpPr>
        <p:grpSp>
          <p:nvGrpSpPr>
            <p:cNvPr id="60" name="Group 59">
              <a:extLst>
                <a:ext uri="{FF2B5EF4-FFF2-40B4-BE49-F238E27FC236}">
                  <a16:creationId xmlns:a16="http://schemas.microsoft.com/office/drawing/2014/main" id="{3ED60071-2EC5-4582-8EFB-E4798529BE05}"/>
                </a:ext>
              </a:extLst>
            </p:cNvPr>
            <p:cNvGrpSpPr>
              <a:grpSpLocks noChangeAspect="1"/>
            </p:cNvGrpSpPr>
            <p:nvPr/>
          </p:nvGrpSpPr>
          <p:grpSpPr>
            <a:xfrm rot="2334211">
              <a:off x="5497943" y="5026940"/>
              <a:ext cx="737760" cy="828000"/>
              <a:chOff x="8756011" y="4457628"/>
              <a:chExt cx="1121405" cy="1258565"/>
            </a:xfrm>
          </p:grpSpPr>
          <p:sp>
            <p:nvSpPr>
              <p:cNvPr id="74" name="Oval 73">
                <a:extLst>
                  <a:ext uri="{FF2B5EF4-FFF2-40B4-BE49-F238E27FC236}">
                    <a16:creationId xmlns:a16="http://schemas.microsoft.com/office/drawing/2014/main" id="{9A74A757-F6C8-4D88-A623-D4D7ADF9B9B1}"/>
                  </a:ext>
                </a:extLst>
              </p:cNvPr>
              <p:cNvSpPr/>
              <p:nvPr/>
            </p:nvSpPr>
            <p:spPr bwMode="auto">
              <a:xfrm>
                <a:off x="8756011" y="4530389"/>
                <a:ext cx="1121405" cy="1121407"/>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75" name="Isosceles Triangle 74">
                <a:extLst>
                  <a:ext uri="{FF2B5EF4-FFF2-40B4-BE49-F238E27FC236}">
                    <a16:creationId xmlns:a16="http://schemas.microsoft.com/office/drawing/2014/main" id="{E8C0BAA8-BA7E-4442-9093-659C0D58199D}"/>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76" name="Isosceles Triangle 75">
                <a:extLst>
                  <a:ext uri="{FF2B5EF4-FFF2-40B4-BE49-F238E27FC236}">
                    <a16:creationId xmlns:a16="http://schemas.microsoft.com/office/drawing/2014/main" id="{43B845E1-BEC7-455F-942D-ED803CEE1366}"/>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grpSp>
          <p:nvGrpSpPr>
            <p:cNvPr id="63" name="Group 62">
              <a:extLst>
                <a:ext uri="{FF2B5EF4-FFF2-40B4-BE49-F238E27FC236}">
                  <a16:creationId xmlns:a16="http://schemas.microsoft.com/office/drawing/2014/main" id="{238C7B7F-9F06-46E5-B6B3-86E84E9CA9AC}"/>
                </a:ext>
              </a:extLst>
            </p:cNvPr>
            <p:cNvGrpSpPr>
              <a:grpSpLocks noChangeAspect="1"/>
            </p:cNvGrpSpPr>
            <p:nvPr/>
          </p:nvGrpSpPr>
          <p:grpSpPr>
            <a:xfrm>
              <a:off x="5672288" y="5225633"/>
              <a:ext cx="389678" cy="440369"/>
              <a:chOff x="1776745" y="4741916"/>
              <a:chExt cx="489172" cy="552806"/>
            </a:xfrm>
          </p:grpSpPr>
          <p:pic>
            <p:nvPicPr>
              <p:cNvPr id="64" name="Picture 63">
                <a:extLst>
                  <a:ext uri="{FF2B5EF4-FFF2-40B4-BE49-F238E27FC236}">
                    <a16:creationId xmlns:a16="http://schemas.microsoft.com/office/drawing/2014/main" id="{5E62816F-047F-4E34-B6BD-7C852E839048}"/>
                  </a:ext>
                </a:extLst>
              </p:cNvPr>
              <p:cNvPicPr>
                <a:picLocks noChangeAspect="1"/>
              </p:cNvPicPr>
              <p:nvPr/>
            </p:nvPicPr>
            <p:blipFill>
              <a:blip r:embed="rId4"/>
              <a:stretch>
                <a:fillRect/>
              </a:stretch>
            </p:blipFill>
            <p:spPr>
              <a:xfrm>
                <a:off x="1785786" y="4741916"/>
                <a:ext cx="480131" cy="552806"/>
              </a:xfrm>
              <a:prstGeom prst="rect">
                <a:avLst/>
              </a:prstGeom>
            </p:spPr>
          </p:pic>
          <p:sp>
            <p:nvSpPr>
              <p:cNvPr id="67" name="TextBox 66">
                <a:extLst>
                  <a:ext uri="{FF2B5EF4-FFF2-40B4-BE49-F238E27FC236}">
                    <a16:creationId xmlns:a16="http://schemas.microsoft.com/office/drawing/2014/main" id="{957F2F7F-6D2C-4D28-9515-4C0065B961CE}"/>
                  </a:ext>
                </a:extLst>
              </p:cNvPr>
              <p:cNvSpPr txBox="1"/>
              <p:nvPr/>
            </p:nvSpPr>
            <p:spPr>
              <a:xfrm>
                <a:off x="1776745" y="4988029"/>
                <a:ext cx="481051" cy="233264"/>
              </a:xfrm>
              <a:prstGeom prst="rect">
                <a:avLst/>
              </a:prstGeom>
              <a:noFill/>
            </p:spPr>
            <p:txBody>
              <a:bodyPr wrap="square" lIns="0" tIns="0" rIns="0" bIns="0" rtlCol="0">
                <a:spAutoFit/>
              </a:bodyPr>
              <a:lstStyle/>
              <a:p>
                <a:pPr algn="ctr">
                  <a:lnSpc>
                    <a:spcPct val="90000"/>
                  </a:lnSpc>
                  <a:spcAft>
                    <a:spcPts val="588"/>
                  </a:spcAft>
                </a:pPr>
                <a:r>
                  <a:rPr lang="en-US" sz="1029" b="1">
                    <a:gradFill>
                      <a:gsLst>
                        <a:gs pos="69912">
                          <a:schemeClr val="accent3"/>
                        </a:gs>
                        <a:gs pos="30000">
                          <a:schemeClr val="accent3"/>
                        </a:gs>
                      </a:gsLst>
                      <a:lin ang="5400000" scaled="0"/>
                    </a:gradFill>
                  </a:rPr>
                  <a:t>js</a:t>
                </a:r>
              </a:p>
            </p:txBody>
          </p:sp>
        </p:grpSp>
      </p:grpSp>
    </p:spTree>
    <p:extLst>
      <p:ext uri="{BB962C8B-B14F-4D97-AF65-F5344CB8AC3E}">
        <p14:creationId xmlns:p14="http://schemas.microsoft.com/office/powerpoint/2010/main" val="29766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1000"/>
                                        <p:tgtEl>
                                          <p:spTgt spid="33"/>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1000"/>
                                        <p:tgtEl>
                                          <p:spTgt spid="66"/>
                                        </p:tgtEl>
                                      </p:cBhvr>
                                    </p:animEffect>
                                    <p:anim calcmode="lin" valueType="num">
                                      <p:cBhvr>
                                        <p:cTn id="21" dur="1000" fill="hold"/>
                                        <p:tgtEl>
                                          <p:spTgt spid="66"/>
                                        </p:tgtEl>
                                        <p:attrNameLst>
                                          <p:attrName>ppt_x</p:attrName>
                                        </p:attrNameLst>
                                      </p:cBhvr>
                                      <p:tavLst>
                                        <p:tav tm="0">
                                          <p:val>
                                            <p:strVal val="#ppt_x"/>
                                          </p:val>
                                        </p:tav>
                                        <p:tav tm="100000">
                                          <p:val>
                                            <p:strVal val="#ppt_x"/>
                                          </p:val>
                                        </p:tav>
                                      </p:tavLst>
                                    </p:anim>
                                    <p:anim calcmode="lin" valueType="num">
                                      <p:cBhvr>
                                        <p:cTn id="22" dur="1000" fill="hold"/>
                                        <p:tgtEl>
                                          <p:spTgt spid="6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1000"/>
                                        <p:tgtEl>
                                          <p:spTgt spid="65"/>
                                        </p:tgtEl>
                                      </p:cBhvr>
                                    </p:animEffect>
                                    <p:anim calcmode="lin" valueType="num">
                                      <p:cBhvr>
                                        <p:cTn id="26" dur="1000" fill="hold"/>
                                        <p:tgtEl>
                                          <p:spTgt spid="65"/>
                                        </p:tgtEl>
                                        <p:attrNameLst>
                                          <p:attrName>ppt_x</p:attrName>
                                        </p:attrNameLst>
                                      </p:cBhvr>
                                      <p:tavLst>
                                        <p:tav tm="0">
                                          <p:val>
                                            <p:strVal val="#ppt_x"/>
                                          </p:val>
                                        </p:tav>
                                        <p:tav tm="100000">
                                          <p:val>
                                            <p:strVal val="#ppt_x"/>
                                          </p:val>
                                        </p:tav>
                                      </p:tavLst>
                                    </p:anim>
                                    <p:anim calcmode="lin" valueType="num">
                                      <p:cBhvr>
                                        <p:cTn id="2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1000"/>
                                        <p:tgtEl>
                                          <p:spTgt spid="52"/>
                                        </p:tgtEl>
                                      </p:cBhvr>
                                    </p:animEffect>
                                    <p:anim calcmode="lin" valueType="num">
                                      <p:cBhvr>
                                        <p:cTn id="38" dur="1000" fill="hold"/>
                                        <p:tgtEl>
                                          <p:spTgt spid="52"/>
                                        </p:tgtEl>
                                        <p:attrNameLst>
                                          <p:attrName>ppt_x</p:attrName>
                                        </p:attrNameLst>
                                      </p:cBhvr>
                                      <p:tavLst>
                                        <p:tav tm="0">
                                          <p:val>
                                            <p:strVal val="#ppt_x"/>
                                          </p:val>
                                        </p:tav>
                                        <p:tav tm="100000">
                                          <p:val>
                                            <p:strVal val="#ppt_x"/>
                                          </p:val>
                                        </p:tav>
                                      </p:tavLst>
                                    </p:anim>
                                    <p:anim calcmode="lin" valueType="num">
                                      <p:cBhvr>
                                        <p:cTn id="39" dur="1000" fill="hold"/>
                                        <p:tgtEl>
                                          <p:spTgt spid="52"/>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wipe(up)">
                                      <p:cBhvr>
                                        <p:cTn id="43" dur="10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47"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1000"/>
                                        <p:tgtEl>
                                          <p:spTgt spid="71"/>
                                        </p:tgtEl>
                                      </p:cBhvr>
                                    </p:animEffect>
                                    <p:anim calcmode="lin" valueType="num">
                                      <p:cBhvr>
                                        <p:cTn id="50" dur="1000" fill="hold"/>
                                        <p:tgtEl>
                                          <p:spTgt spid="71"/>
                                        </p:tgtEl>
                                        <p:attrNameLst>
                                          <p:attrName>ppt_x</p:attrName>
                                        </p:attrNameLst>
                                      </p:cBhvr>
                                      <p:tavLst>
                                        <p:tav tm="0">
                                          <p:val>
                                            <p:strVal val="#ppt_x"/>
                                          </p:val>
                                        </p:tav>
                                        <p:tav tm="100000">
                                          <p:val>
                                            <p:strVal val="#ppt_x"/>
                                          </p:val>
                                        </p:tav>
                                      </p:tavLst>
                                    </p:anim>
                                    <p:anim calcmode="lin" valueType="num">
                                      <p:cBhvr>
                                        <p:cTn id="51" dur="1000" fill="hold"/>
                                        <p:tgtEl>
                                          <p:spTgt spid="71"/>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22" presetClass="entr" presetSubtype="4" fill="hold" nodeType="afterEffect">
                                  <p:stCondLst>
                                    <p:cond delay="50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1000"/>
                                        <p:tgtEl>
                                          <p:spTgt spid="58"/>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p:bldP spid="61" grpId="0"/>
      <p:bldP spid="62" grpId="0"/>
      <p:bldP spid="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643273" y="5428748"/>
            <a:ext cx="6675120" cy="615553"/>
          </a:xfrm>
        </p:spPr>
        <p:txBody>
          <a:bodyPr/>
          <a:lstStyle/>
          <a:p>
            <a:r>
              <a:rPr lang="en-US" dirty="0"/>
              <a:t>Dynamic data in SharePoint Framework – </a:t>
            </a:r>
            <a:br>
              <a:rPr lang="en-US" dirty="0"/>
            </a:br>
            <a:r>
              <a:rPr lang="en-US" dirty="0"/>
              <a:t>Sharing data across components</a:t>
            </a:r>
          </a:p>
        </p:txBody>
      </p:sp>
    </p:spTree>
    <p:extLst>
      <p:ext uri="{BB962C8B-B14F-4D97-AF65-F5344CB8AC3E}">
        <p14:creationId xmlns:p14="http://schemas.microsoft.com/office/powerpoint/2010/main" val="411258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floor, window, building&#10;&#10;Description generated with very high confidence">
            <a:extLst>
              <a:ext uri="{FF2B5EF4-FFF2-40B4-BE49-F238E27FC236}">
                <a16:creationId xmlns:a16="http://schemas.microsoft.com/office/drawing/2014/main" id="{939BEEDB-3601-42F2-91AE-11D438F9689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t="15604"/>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2C6396C-61BF-49B2-9194-51BEAC392FA4}"/>
              </a:ext>
            </a:extLst>
          </p:cNvPr>
          <p:cNvSpPr/>
          <p:nvPr/>
        </p:nvSpPr>
        <p:spPr bwMode="auto">
          <a:xfrm>
            <a:off x="0" y="0"/>
            <a:ext cx="12192000" cy="68580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DD6CE08-BC84-423C-BA14-DC105E74CD45}"/>
              </a:ext>
            </a:extLst>
          </p:cNvPr>
          <p:cNvSpPr>
            <a:spLocks noGrp="1"/>
          </p:cNvSpPr>
          <p:nvPr>
            <p:ph type="title"/>
          </p:nvPr>
        </p:nvSpPr>
        <p:spPr>
          <a:xfrm>
            <a:off x="585216" y="2038612"/>
            <a:ext cx="6856984" cy="1495794"/>
          </a:xfrm>
        </p:spPr>
        <p:txBody>
          <a:bodyPr/>
          <a:lstStyle/>
          <a:p>
            <a:r>
              <a:rPr lang="en-US" dirty="0"/>
              <a:t>SharePoint and Teams – Building enterprise solutions which work in both platforms</a:t>
            </a:r>
          </a:p>
        </p:txBody>
      </p:sp>
    </p:spTree>
    <p:extLst>
      <p:ext uri="{BB962C8B-B14F-4D97-AF65-F5344CB8AC3E}">
        <p14:creationId xmlns:p14="http://schemas.microsoft.com/office/powerpoint/2010/main" val="2970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SharePoint Framework solutions as MS Teams tabs</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631172" y="2415597"/>
            <a:ext cx="45719" cy="2369763"/>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Write once, surface in SharePoint and also as a tab </a:t>
            </a:r>
            <a:br>
              <a:rPr lang="en-US" sz="3200" dirty="0">
                <a:cs typeface="Segoe UI Semibold" panose="020B0702040204020203" pitchFamily="34" charset="0"/>
              </a:rPr>
            </a:br>
            <a:r>
              <a:rPr lang="en-US" sz="3200" dirty="0">
                <a:cs typeface="Segoe UI Semibold" panose="020B0702040204020203" pitchFamily="34" charset="0"/>
              </a:rPr>
              <a:t>in the Microsoft Teams</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Easy and automatic hosting in the SharePoint</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All SharePoint Framework tooling benefits</a:t>
            </a:r>
            <a:endParaRPr lang="en-US" sz="2400" dirty="0">
              <a:cs typeface="Segoe UI Semibold" panose="020B0702040204020203" pitchFamily="34" charset="0"/>
            </a:endParaRP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soon!</a:t>
              </a:r>
            </a:p>
          </p:txBody>
        </p:sp>
      </p:grpSp>
      <p:sp>
        <p:nvSpPr>
          <p:cNvPr id="12" name="Rectangle 11">
            <a:extLst>
              <a:ext uri="{FF2B5EF4-FFF2-40B4-BE49-F238E27FC236}">
                <a16:creationId xmlns:a16="http://schemas.microsoft.com/office/drawing/2014/main" id="{3E0B88F2-F65D-4653-B873-52BD97E604CF}"/>
              </a:ext>
            </a:extLst>
          </p:cNvPr>
          <p:cNvSpPr/>
          <p:nvPr/>
        </p:nvSpPr>
        <p:spPr bwMode="auto">
          <a:xfrm rot="540961">
            <a:off x="7448017" y="1382270"/>
            <a:ext cx="3767328" cy="615696"/>
          </a:xfrm>
          <a:prstGeom prst="rect">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Announcement</a:t>
            </a:r>
          </a:p>
        </p:txBody>
      </p:sp>
    </p:spTree>
    <p:extLst>
      <p:ext uri="{BB962C8B-B14F-4D97-AF65-F5344CB8AC3E}">
        <p14:creationId xmlns:p14="http://schemas.microsoft.com/office/powerpoint/2010/main" val="20869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C1E17C-0C4F-4727-BFA1-CD73FF479FED}"/>
              </a:ext>
            </a:extLst>
          </p:cNvPr>
          <p:cNvSpPr>
            <a:spLocks noGrp="1"/>
          </p:cNvSpPr>
          <p:nvPr>
            <p:ph type="title"/>
          </p:nvPr>
        </p:nvSpPr>
        <p:spPr/>
        <p:txBody>
          <a:bodyPr/>
          <a:lstStyle/>
          <a:p>
            <a:r>
              <a:rPr lang="en-US" dirty="0"/>
              <a:t>SharePoint Framework Enterprise Solutions in SP</a:t>
            </a:r>
          </a:p>
        </p:txBody>
      </p:sp>
      <p:pic>
        <p:nvPicPr>
          <p:cNvPr id="3" name="Picture 2">
            <a:extLst>
              <a:ext uri="{FF2B5EF4-FFF2-40B4-BE49-F238E27FC236}">
                <a16:creationId xmlns:a16="http://schemas.microsoft.com/office/drawing/2014/main" id="{8DAF74CB-BE52-459A-89C8-5535F69AC3A6}"/>
              </a:ext>
            </a:extLst>
          </p:cNvPr>
          <p:cNvPicPr>
            <a:picLocks noChangeAspect="1"/>
          </p:cNvPicPr>
          <p:nvPr/>
        </p:nvPicPr>
        <p:blipFill>
          <a:blip r:embed="rId2"/>
          <a:stretch>
            <a:fillRect/>
          </a:stretch>
        </p:blipFill>
        <p:spPr>
          <a:xfrm>
            <a:off x="1445594" y="1330165"/>
            <a:ext cx="9300812" cy="4950737"/>
          </a:xfrm>
          <a:prstGeom prst="rect">
            <a:avLst/>
          </a:prstGeom>
          <a:ln>
            <a:solidFill>
              <a:schemeClr val="bg2">
                <a:lumMod val="95000"/>
              </a:schemeClr>
            </a:solidFill>
          </a:ln>
        </p:spPr>
      </p:pic>
      <p:grpSp>
        <p:nvGrpSpPr>
          <p:cNvPr id="4" name="Group 3">
            <a:extLst>
              <a:ext uri="{FF2B5EF4-FFF2-40B4-BE49-F238E27FC236}">
                <a16:creationId xmlns:a16="http://schemas.microsoft.com/office/drawing/2014/main" id="{F5A58AE2-34C8-4415-9601-0DCB86FA5418}"/>
              </a:ext>
            </a:extLst>
          </p:cNvPr>
          <p:cNvGrpSpPr/>
          <p:nvPr/>
        </p:nvGrpSpPr>
        <p:grpSpPr>
          <a:xfrm>
            <a:off x="11223183" y="0"/>
            <a:ext cx="968817" cy="901577"/>
            <a:chOff x="11203755" y="1"/>
            <a:chExt cx="988244" cy="919656"/>
          </a:xfrm>
        </p:grpSpPr>
        <p:sp>
          <p:nvSpPr>
            <p:cNvPr id="5" name="Right Triangle 4">
              <a:extLst>
                <a:ext uri="{FF2B5EF4-FFF2-40B4-BE49-F238E27FC236}">
                  <a16:creationId xmlns:a16="http://schemas.microsoft.com/office/drawing/2014/main" id="{9E87A26F-BDDD-4622-A691-D51476224611}"/>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 name="TextBox 28">
              <a:extLst>
                <a:ext uri="{FF2B5EF4-FFF2-40B4-BE49-F238E27FC236}">
                  <a16:creationId xmlns:a16="http://schemas.microsoft.com/office/drawing/2014/main" id="{F58C1789-FC33-45A6-B327-9DCA7EB8EE22}"/>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soon!</a:t>
              </a:r>
            </a:p>
          </p:txBody>
        </p:sp>
      </p:grpSp>
    </p:spTree>
    <p:extLst>
      <p:ext uri="{BB962C8B-B14F-4D97-AF65-F5344CB8AC3E}">
        <p14:creationId xmlns:p14="http://schemas.microsoft.com/office/powerpoint/2010/main" val="5337855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C1E17C-0C4F-4727-BFA1-CD73FF479FED}"/>
              </a:ext>
            </a:extLst>
          </p:cNvPr>
          <p:cNvSpPr>
            <a:spLocks noGrp="1"/>
          </p:cNvSpPr>
          <p:nvPr>
            <p:ph type="title"/>
          </p:nvPr>
        </p:nvSpPr>
        <p:spPr/>
        <p:txBody>
          <a:bodyPr/>
          <a:lstStyle/>
          <a:p>
            <a:r>
              <a:rPr lang="en-US" dirty="0"/>
              <a:t>SharePoint Framework Enterprise Solutions in Teams</a:t>
            </a:r>
          </a:p>
        </p:txBody>
      </p:sp>
      <p:pic>
        <p:nvPicPr>
          <p:cNvPr id="2" name="Picture 1">
            <a:extLst>
              <a:ext uri="{FF2B5EF4-FFF2-40B4-BE49-F238E27FC236}">
                <a16:creationId xmlns:a16="http://schemas.microsoft.com/office/drawing/2014/main" id="{D237733C-CEE2-4D19-B281-1CF15BBEB4E3}"/>
              </a:ext>
            </a:extLst>
          </p:cNvPr>
          <p:cNvPicPr>
            <a:picLocks noChangeAspect="1"/>
          </p:cNvPicPr>
          <p:nvPr/>
        </p:nvPicPr>
        <p:blipFill>
          <a:blip r:embed="rId2"/>
          <a:stretch>
            <a:fillRect/>
          </a:stretch>
        </p:blipFill>
        <p:spPr>
          <a:xfrm>
            <a:off x="1658766" y="1286599"/>
            <a:ext cx="8874469" cy="5013381"/>
          </a:xfrm>
          <a:prstGeom prst="rect">
            <a:avLst/>
          </a:prstGeom>
          <a:ln>
            <a:solidFill>
              <a:schemeClr val="bg2">
                <a:lumMod val="95000"/>
              </a:schemeClr>
            </a:solidFill>
          </a:ln>
        </p:spPr>
      </p:pic>
      <p:grpSp>
        <p:nvGrpSpPr>
          <p:cNvPr id="4" name="Group 3">
            <a:extLst>
              <a:ext uri="{FF2B5EF4-FFF2-40B4-BE49-F238E27FC236}">
                <a16:creationId xmlns:a16="http://schemas.microsoft.com/office/drawing/2014/main" id="{B463AE01-782F-45B7-8A50-0E711ABDCFC4}"/>
              </a:ext>
            </a:extLst>
          </p:cNvPr>
          <p:cNvGrpSpPr/>
          <p:nvPr/>
        </p:nvGrpSpPr>
        <p:grpSpPr>
          <a:xfrm>
            <a:off x="11223183" y="0"/>
            <a:ext cx="968817" cy="901577"/>
            <a:chOff x="11203755" y="1"/>
            <a:chExt cx="988244" cy="919656"/>
          </a:xfrm>
        </p:grpSpPr>
        <p:sp>
          <p:nvSpPr>
            <p:cNvPr id="5" name="Right Triangle 4">
              <a:extLst>
                <a:ext uri="{FF2B5EF4-FFF2-40B4-BE49-F238E27FC236}">
                  <a16:creationId xmlns:a16="http://schemas.microsoft.com/office/drawing/2014/main" id="{5DF1BD9B-3A0F-42C8-A26F-E523BA2DD279}"/>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 name="TextBox 28">
              <a:extLst>
                <a:ext uri="{FF2B5EF4-FFF2-40B4-BE49-F238E27FC236}">
                  <a16:creationId xmlns:a16="http://schemas.microsoft.com/office/drawing/2014/main" id="{5A295995-5D0E-48A8-BFD4-0E7D49152FA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soon!</a:t>
              </a:r>
            </a:p>
          </p:txBody>
        </p:sp>
      </p:grpSp>
    </p:spTree>
    <p:extLst>
      <p:ext uri="{BB962C8B-B14F-4D97-AF65-F5344CB8AC3E}">
        <p14:creationId xmlns:p14="http://schemas.microsoft.com/office/powerpoint/2010/main" val="29905604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C1E17C-0C4F-4727-BFA1-CD73FF479FED}"/>
              </a:ext>
            </a:extLst>
          </p:cNvPr>
          <p:cNvSpPr>
            <a:spLocks noGrp="1"/>
          </p:cNvSpPr>
          <p:nvPr>
            <p:ph type="title"/>
          </p:nvPr>
        </p:nvSpPr>
        <p:spPr>
          <a:xfrm>
            <a:off x="347133" y="382059"/>
            <a:ext cx="11404600" cy="760941"/>
          </a:xfrm>
        </p:spPr>
        <p:txBody>
          <a:bodyPr/>
          <a:lstStyle/>
          <a:p>
            <a:r>
              <a:rPr lang="en-US"/>
              <a:t>Teams SaaS/ISV Solutions in Teams</a:t>
            </a:r>
          </a:p>
        </p:txBody>
      </p:sp>
      <p:pic>
        <p:nvPicPr>
          <p:cNvPr id="2" name="Picture 1">
            <a:extLst>
              <a:ext uri="{FF2B5EF4-FFF2-40B4-BE49-F238E27FC236}">
                <a16:creationId xmlns:a16="http://schemas.microsoft.com/office/drawing/2014/main" id="{34239A7E-8BF1-4A2B-ADAB-6C23D3E7E3D7}"/>
              </a:ext>
            </a:extLst>
          </p:cNvPr>
          <p:cNvPicPr>
            <a:picLocks noChangeAspect="1"/>
          </p:cNvPicPr>
          <p:nvPr/>
        </p:nvPicPr>
        <p:blipFill>
          <a:blip r:embed="rId2"/>
          <a:stretch>
            <a:fillRect/>
          </a:stretch>
        </p:blipFill>
        <p:spPr>
          <a:xfrm>
            <a:off x="2006619" y="1143000"/>
            <a:ext cx="8178762" cy="5260109"/>
          </a:xfrm>
          <a:prstGeom prst="rect">
            <a:avLst/>
          </a:prstGeom>
          <a:ln>
            <a:solidFill>
              <a:schemeClr val="bg1">
                <a:lumMod val="75000"/>
              </a:schemeClr>
            </a:solidFill>
          </a:ln>
        </p:spPr>
      </p:pic>
      <p:grpSp>
        <p:nvGrpSpPr>
          <p:cNvPr id="4" name="Group 3">
            <a:extLst>
              <a:ext uri="{FF2B5EF4-FFF2-40B4-BE49-F238E27FC236}">
                <a16:creationId xmlns:a16="http://schemas.microsoft.com/office/drawing/2014/main" id="{BF9C28B9-48E7-48CD-9F3B-13612A56FD70}"/>
              </a:ext>
            </a:extLst>
          </p:cNvPr>
          <p:cNvGrpSpPr/>
          <p:nvPr/>
        </p:nvGrpSpPr>
        <p:grpSpPr>
          <a:xfrm>
            <a:off x="11223183" y="0"/>
            <a:ext cx="968817" cy="901577"/>
            <a:chOff x="11203755" y="1"/>
            <a:chExt cx="988244" cy="919656"/>
          </a:xfrm>
        </p:grpSpPr>
        <p:sp>
          <p:nvSpPr>
            <p:cNvPr id="5" name="Right Triangle 4">
              <a:extLst>
                <a:ext uri="{FF2B5EF4-FFF2-40B4-BE49-F238E27FC236}">
                  <a16:creationId xmlns:a16="http://schemas.microsoft.com/office/drawing/2014/main" id="{42516E68-33A6-4A90-A204-92C2D410725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 name="TextBox 28">
              <a:extLst>
                <a:ext uri="{FF2B5EF4-FFF2-40B4-BE49-F238E27FC236}">
                  <a16:creationId xmlns:a16="http://schemas.microsoft.com/office/drawing/2014/main" id="{F4CFC6D2-95F2-4812-AE9D-7C7578F50213}"/>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later!</a:t>
              </a:r>
            </a:p>
          </p:txBody>
        </p:sp>
      </p:grpSp>
    </p:spTree>
    <p:extLst>
      <p:ext uri="{BB962C8B-B14F-4D97-AF65-F5344CB8AC3E}">
        <p14:creationId xmlns:p14="http://schemas.microsoft.com/office/powerpoint/2010/main" val="2579538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DC1E17C-0C4F-4727-BFA1-CD73FF479FED}"/>
              </a:ext>
            </a:extLst>
          </p:cNvPr>
          <p:cNvSpPr>
            <a:spLocks noGrp="1"/>
          </p:cNvSpPr>
          <p:nvPr>
            <p:ph type="title"/>
          </p:nvPr>
        </p:nvSpPr>
        <p:spPr>
          <a:xfrm>
            <a:off x="347133" y="382059"/>
            <a:ext cx="11404600" cy="760941"/>
          </a:xfrm>
        </p:spPr>
        <p:txBody>
          <a:bodyPr/>
          <a:lstStyle/>
          <a:p>
            <a:r>
              <a:rPr lang="en-US"/>
              <a:t>Teams SaaS/ISV Solutions in SharePoint</a:t>
            </a:r>
          </a:p>
        </p:txBody>
      </p:sp>
      <p:pic>
        <p:nvPicPr>
          <p:cNvPr id="2" name="Picture 1">
            <a:extLst>
              <a:ext uri="{FF2B5EF4-FFF2-40B4-BE49-F238E27FC236}">
                <a16:creationId xmlns:a16="http://schemas.microsoft.com/office/drawing/2014/main" id="{56363672-79C6-46B5-A54E-6320B79E03BE}"/>
              </a:ext>
            </a:extLst>
          </p:cNvPr>
          <p:cNvPicPr>
            <a:picLocks noChangeAspect="1"/>
          </p:cNvPicPr>
          <p:nvPr/>
        </p:nvPicPr>
        <p:blipFill>
          <a:blip r:embed="rId2"/>
          <a:stretch>
            <a:fillRect/>
          </a:stretch>
        </p:blipFill>
        <p:spPr>
          <a:xfrm>
            <a:off x="2078645" y="989008"/>
            <a:ext cx="8034710" cy="5382763"/>
          </a:xfrm>
          <a:prstGeom prst="rect">
            <a:avLst/>
          </a:prstGeom>
          <a:ln>
            <a:solidFill>
              <a:schemeClr val="bg1">
                <a:lumMod val="75000"/>
              </a:schemeClr>
            </a:solidFill>
          </a:ln>
        </p:spPr>
      </p:pic>
      <p:grpSp>
        <p:nvGrpSpPr>
          <p:cNvPr id="4" name="Group 3">
            <a:extLst>
              <a:ext uri="{FF2B5EF4-FFF2-40B4-BE49-F238E27FC236}">
                <a16:creationId xmlns:a16="http://schemas.microsoft.com/office/drawing/2014/main" id="{637FBDCD-8FA9-43B1-AEFE-071A95FE4094}"/>
              </a:ext>
            </a:extLst>
          </p:cNvPr>
          <p:cNvGrpSpPr/>
          <p:nvPr/>
        </p:nvGrpSpPr>
        <p:grpSpPr>
          <a:xfrm>
            <a:off x="11223183" y="0"/>
            <a:ext cx="968817" cy="901577"/>
            <a:chOff x="11203755" y="1"/>
            <a:chExt cx="988244" cy="919656"/>
          </a:xfrm>
        </p:grpSpPr>
        <p:sp>
          <p:nvSpPr>
            <p:cNvPr id="5" name="Right Triangle 4">
              <a:extLst>
                <a:ext uri="{FF2B5EF4-FFF2-40B4-BE49-F238E27FC236}">
                  <a16:creationId xmlns:a16="http://schemas.microsoft.com/office/drawing/2014/main" id="{D56D20C1-0DCE-4078-A901-C8EC8A51B630}"/>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6" name="TextBox 28">
              <a:extLst>
                <a:ext uri="{FF2B5EF4-FFF2-40B4-BE49-F238E27FC236}">
                  <a16:creationId xmlns:a16="http://schemas.microsoft.com/office/drawing/2014/main" id="{71E7672D-05FF-455C-8163-4E998664565F}"/>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later!</a:t>
              </a:r>
            </a:p>
          </p:txBody>
        </p:sp>
      </p:grpSp>
    </p:spTree>
    <p:extLst>
      <p:ext uri="{BB962C8B-B14F-4D97-AF65-F5344CB8AC3E}">
        <p14:creationId xmlns:p14="http://schemas.microsoft.com/office/powerpoint/2010/main" val="384017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635E0F8-7E6E-4EA4-A7C1-38AE4274213D}"/>
              </a:ext>
            </a:extLst>
          </p:cNvPr>
          <p:cNvCxnSpPr>
            <a:cxnSpLocks/>
          </p:cNvCxnSpPr>
          <p:nvPr/>
        </p:nvCxnSpPr>
        <p:spPr>
          <a:xfrm flipH="1" flipV="1">
            <a:off x="4281058" y="1353559"/>
            <a:ext cx="7643197" cy="3384401"/>
          </a:xfrm>
          <a:prstGeom prst="line">
            <a:avLst/>
          </a:prstGeom>
          <a:ln w="19050">
            <a:solidFill>
              <a:schemeClr val="tx1">
                <a:lumMod val="85000"/>
                <a:lumOff val="1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lstStyle/>
          <a:p>
            <a:r>
              <a:rPr lang="en-US" dirty="0"/>
              <a:t>SharePoint as the hosting platform for your Microsoft Teams solutions</a:t>
            </a:r>
          </a:p>
        </p:txBody>
      </p:sp>
      <p:grpSp>
        <p:nvGrpSpPr>
          <p:cNvPr id="4" name="Group 3">
            <a:extLst>
              <a:ext uri="{FF2B5EF4-FFF2-40B4-BE49-F238E27FC236}">
                <a16:creationId xmlns:a16="http://schemas.microsoft.com/office/drawing/2014/main" id="{1BC4DBDE-386D-4980-9BDC-6E91B386770A}"/>
              </a:ext>
            </a:extLst>
          </p:cNvPr>
          <p:cNvGrpSpPr/>
          <p:nvPr/>
        </p:nvGrpSpPr>
        <p:grpSpPr>
          <a:xfrm>
            <a:off x="5923340" y="1855712"/>
            <a:ext cx="2530205" cy="1848901"/>
            <a:chOff x="3824185" y="1638265"/>
            <a:chExt cx="2236972" cy="1634626"/>
          </a:xfrm>
        </p:grpSpPr>
        <p:sp>
          <p:nvSpPr>
            <p:cNvPr id="6" name="Rectangle 5">
              <a:extLst>
                <a:ext uri="{FF2B5EF4-FFF2-40B4-BE49-F238E27FC236}">
                  <a16:creationId xmlns:a16="http://schemas.microsoft.com/office/drawing/2014/main" id="{B5298016-99FD-4777-B6EA-A8FA6146C290}"/>
                </a:ext>
              </a:extLst>
            </p:cNvPr>
            <p:cNvSpPr/>
            <p:nvPr/>
          </p:nvSpPr>
          <p:spPr bwMode="auto">
            <a:xfrm>
              <a:off x="3824185" y="1829346"/>
              <a:ext cx="1784947" cy="12943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06" tIns="45706" rIns="45706" bIns="45706" numCol="1" spcCol="0" rtlCol="0" fromWordArt="0" anchor="t" anchorCtr="0" forceAA="0" compatLnSpc="1">
              <a:prstTxWarp prst="textNoShape">
                <a:avLst/>
              </a:prstTxWarp>
              <a:noAutofit/>
            </a:bodyPr>
            <a:lstStyle/>
            <a:p>
              <a:pPr defTabSz="913748" fontAlgn="base">
                <a:spcBef>
                  <a:spcPct val="0"/>
                </a:spcBef>
                <a:spcAft>
                  <a:spcPct val="0"/>
                </a:spcAft>
              </a:pPr>
              <a:r>
                <a:rPr lang="en-US" sz="1600" dirty="0">
                  <a:solidFill>
                    <a:schemeClr val="bg2">
                      <a:lumMod val="25000"/>
                    </a:schemeClr>
                  </a:solidFill>
                  <a:cs typeface="Segoe UI" pitchFamily="34" charset="0"/>
                </a:rPr>
                <a:t>SharePoint </a:t>
              </a:r>
              <a:br>
                <a:rPr lang="en-US" sz="1600" dirty="0">
                  <a:solidFill>
                    <a:schemeClr val="bg2">
                      <a:lumMod val="25000"/>
                    </a:schemeClr>
                  </a:solidFill>
                  <a:cs typeface="Segoe UI" pitchFamily="34" charset="0"/>
                </a:rPr>
              </a:br>
              <a:r>
                <a:rPr lang="en-US" sz="1600" dirty="0">
                  <a:solidFill>
                    <a:schemeClr val="bg2">
                      <a:lumMod val="25000"/>
                    </a:schemeClr>
                  </a:solidFill>
                  <a:cs typeface="Segoe UI" pitchFamily="34" charset="0"/>
                </a:rPr>
                <a:t>Online</a:t>
              </a:r>
            </a:p>
          </p:txBody>
        </p:sp>
        <p:grpSp>
          <p:nvGrpSpPr>
            <p:cNvPr id="7" name="Group 6">
              <a:extLst>
                <a:ext uri="{FF2B5EF4-FFF2-40B4-BE49-F238E27FC236}">
                  <a16:creationId xmlns:a16="http://schemas.microsoft.com/office/drawing/2014/main" id="{A25D49FA-695B-42F6-B937-91B519DF3A61}"/>
                </a:ext>
              </a:extLst>
            </p:cNvPr>
            <p:cNvGrpSpPr>
              <a:grpSpLocks noChangeAspect="1"/>
            </p:cNvGrpSpPr>
            <p:nvPr/>
          </p:nvGrpSpPr>
          <p:grpSpPr>
            <a:xfrm>
              <a:off x="4912751" y="1638265"/>
              <a:ext cx="1148406" cy="688997"/>
              <a:chOff x="5192120" y="3272891"/>
              <a:chExt cx="1696932" cy="1018089"/>
            </a:xfrm>
          </p:grpSpPr>
          <p:pic>
            <p:nvPicPr>
              <p:cNvPr id="9" name="Picture 8">
                <a:extLst>
                  <a:ext uri="{FF2B5EF4-FFF2-40B4-BE49-F238E27FC236}">
                    <a16:creationId xmlns:a16="http://schemas.microsoft.com/office/drawing/2014/main" id="{E646746D-88C5-4901-8FFB-F5F1834B60EE}"/>
                  </a:ext>
                </a:extLst>
              </p:cNvPr>
              <p:cNvPicPr>
                <a:picLocks noChangeAspect="1"/>
              </p:cNvPicPr>
              <p:nvPr/>
            </p:nvPicPr>
            <p:blipFill>
              <a:blip r:embed="rId3"/>
              <a:stretch>
                <a:fillRect/>
              </a:stretch>
            </p:blipFill>
            <p:spPr>
              <a:xfrm>
                <a:off x="5192120" y="3272891"/>
                <a:ext cx="1595281" cy="1018089"/>
              </a:xfrm>
              <a:prstGeom prst="rect">
                <a:avLst/>
              </a:prstGeom>
            </p:spPr>
          </p:pic>
          <p:pic>
            <p:nvPicPr>
              <p:cNvPr id="10" name="Picture 9">
                <a:extLst>
                  <a:ext uri="{FF2B5EF4-FFF2-40B4-BE49-F238E27FC236}">
                    <a16:creationId xmlns:a16="http://schemas.microsoft.com/office/drawing/2014/main" id="{8E6570AC-E183-4687-A2CB-B326D36920D6}"/>
                  </a:ext>
                </a:extLst>
              </p:cNvPr>
              <p:cNvPicPr>
                <a:picLocks noChangeAspect="1"/>
              </p:cNvPicPr>
              <p:nvPr/>
            </p:nvPicPr>
            <p:blipFill>
              <a:blip r:embed="rId4"/>
              <a:stretch>
                <a:fillRect/>
              </a:stretch>
            </p:blipFill>
            <p:spPr>
              <a:xfrm>
                <a:off x="6101093" y="3272891"/>
                <a:ext cx="787959" cy="760637"/>
              </a:xfrm>
              <a:prstGeom prst="rect">
                <a:avLst/>
              </a:prstGeom>
            </p:spPr>
          </p:pic>
        </p:grpSp>
        <p:pic>
          <p:nvPicPr>
            <p:cNvPr id="8" name="Picture 7">
              <a:extLst>
                <a:ext uri="{FF2B5EF4-FFF2-40B4-BE49-F238E27FC236}">
                  <a16:creationId xmlns:a16="http://schemas.microsoft.com/office/drawing/2014/main" id="{AB14C120-D02F-4DEF-AA00-CE4CB5407A71}"/>
                </a:ext>
              </a:extLst>
            </p:cNvPr>
            <p:cNvPicPr>
              <a:picLocks noChangeAspect="1"/>
            </p:cNvPicPr>
            <p:nvPr/>
          </p:nvPicPr>
          <p:blipFill>
            <a:blip r:embed="rId5"/>
            <a:stretch>
              <a:fillRect/>
            </a:stretch>
          </p:blipFill>
          <p:spPr>
            <a:xfrm>
              <a:off x="5364311" y="2782721"/>
              <a:ext cx="489642" cy="490170"/>
            </a:xfrm>
            <a:prstGeom prst="rect">
              <a:avLst/>
            </a:prstGeom>
          </p:spPr>
        </p:pic>
      </p:grpSp>
      <p:grpSp>
        <p:nvGrpSpPr>
          <p:cNvPr id="29" name="Group 28">
            <a:extLst>
              <a:ext uri="{FF2B5EF4-FFF2-40B4-BE49-F238E27FC236}">
                <a16:creationId xmlns:a16="http://schemas.microsoft.com/office/drawing/2014/main" id="{F803A5C1-20F8-4982-9229-7070D8167309}"/>
              </a:ext>
            </a:extLst>
          </p:cNvPr>
          <p:cNvGrpSpPr/>
          <p:nvPr/>
        </p:nvGrpSpPr>
        <p:grpSpPr>
          <a:xfrm>
            <a:off x="9584300" y="1452694"/>
            <a:ext cx="1754205" cy="1007816"/>
            <a:chOff x="4772232" y="5510466"/>
            <a:chExt cx="1789633" cy="1028171"/>
          </a:xfrm>
        </p:grpSpPr>
        <p:grpSp>
          <p:nvGrpSpPr>
            <p:cNvPr id="30" name="Group 29">
              <a:extLst>
                <a:ext uri="{FF2B5EF4-FFF2-40B4-BE49-F238E27FC236}">
                  <a16:creationId xmlns:a16="http://schemas.microsoft.com/office/drawing/2014/main" id="{4F0166B1-791C-4ECE-B4BA-8B5806268208}"/>
                </a:ext>
              </a:extLst>
            </p:cNvPr>
            <p:cNvGrpSpPr>
              <a:grpSpLocks noChangeAspect="1"/>
            </p:cNvGrpSpPr>
            <p:nvPr/>
          </p:nvGrpSpPr>
          <p:grpSpPr>
            <a:xfrm>
              <a:off x="5400769" y="5510466"/>
              <a:ext cx="541552" cy="612000"/>
              <a:chOff x="1776745" y="4741916"/>
              <a:chExt cx="489172" cy="552806"/>
            </a:xfrm>
          </p:grpSpPr>
          <p:pic>
            <p:nvPicPr>
              <p:cNvPr id="32" name="Picture 31">
                <a:extLst>
                  <a:ext uri="{FF2B5EF4-FFF2-40B4-BE49-F238E27FC236}">
                    <a16:creationId xmlns:a16="http://schemas.microsoft.com/office/drawing/2014/main" id="{85EB25E7-F024-4885-A182-887DC982E88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33" name="TextBox 32">
                <a:extLst>
                  <a:ext uri="{FF2B5EF4-FFF2-40B4-BE49-F238E27FC236}">
                    <a16:creationId xmlns:a16="http://schemas.microsoft.com/office/drawing/2014/main" id="{DB425414-9E9F-47D7-B6BF-9C955A348B3D}"/>
                  </a:ext>
                </a:extLst>
              </p:cNvPr>
              <p:cNvSpPr txBox="1"/>
              <p:nvPr/>
            </p:nvSpPr>
            <p:spPr>
              <a:xfrm>
                <a:off x="1776745" y="4988029"/>
                <a:ext cx="481051" cy="220812"/>
              </a:xfrm>
              <a:prstGeom prst="rect">
                <a:avLst/>
              </a:prstGeom>
              <a:noFill/>
            </p:spPr>
            <p:txBody>
              <a:bodyPr wrap="square" lIns="0" tIns="0" rIns="0" bIns="0" rtlCol="0">
                <a:spAutoFit/>
              </a:bodyPr>
              <a:lstStyle/>
              <a:p>
                <a:pPr algn="ctr">
                  <a:lnSpc>
                    <a:spcPct val="90000"/>
                  </a:lnSpc>
                  <a:spcAft>
                    <a:spcPts val="588"/>
                  </a:spcAft>
                </a:pPr>
                <a:r>
                  <a:rPr lang="en-US" sz="1730" b="1" dirty="0">
                    <a:solidFill>
                      <a:schemeClr val="accent1"/>
                    </a:solidFill>
                  </a:rPr>
                  <a:t>js</a:t>
                </a:r>
              </a:p>
            </p:txBody>
          </p:sp>
        </p:grpSp>
        <p:sp>
          <p:nvSpPr>
            <p:cNvPr id="31" name="Rectangle 30">
              <a:extLst>
                <a:ext uri="{FF2B5EF4-FFF2-40B4-BE49-F238E27FC236}">
                  <a16:creationId xmlns:a16="http://schemas.microsoft.com/office/drawing/2014/main" id="{2EF49FA2-763E-4929-A67C-8AD9A4959F19}"/>
                </a:ext>
              </a:extLst>
            </p:cNvPr>
            <p:cNvSpPr/>
            <p:nvPr/>
          </p:nvSpPr>
          <p:spPr bwMode="auto">
            <a:xfrm>
              <a:off x="4772232"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chemeClr val="tx1">
                      <a:lumMod val="75000"/>
                    </a:schemeClr>
                  </a:solidFill>
                </a:rPr>
                <a:t>JavaScript Library</a:t>
              </a:r>
            </a:p>
          </p:txBody>
        </p:sp>
      </p:grpSp>
      <p:grpSp>
        <p:nvGrpSpPr>
          <p:cNvPr id="42" name="Group 41">
            <a:extLst>
              <a:ext uri="{FF2B5EF4-FFF2-40B4-BE49-F238E27FC236}">
                <a16:creationId xmlns:a16="http://schemas.microsoft.com/office/drawing/2014/main" id="{B30F3C23-6445-439C-8B5D-4926DA818562}"/>
              </a:ext>
            </a:extLst>
          </p:cNvPr>
          <p:cNvGrpSpPr/>
          <p:nvPr/>
        </p:nvGrpSpPr>
        <p:grpSpPr>
          <a:xfrm>
            <a:off x="9448783" y="4591151"/>
            <a:ext cx="2364398" cy="1443312"/>
            <a:chOff x="9406897" y="4453059"/>
            <a:chExt cx="2412151" cy="1472461"/>
          </a:xfrm>
        </p:grpSpPr>
        <p:grpSp>
          <p:nvGrpSpPr>
            <p:cNvPr id="11" name="Group 10">
              <a:extLst>
                <a:ext uri="{FF2B5EF4-FFF2-40B4-BE49-F238E27FC236}">
                  <a16:creationId xmlns:a16="http://schemas.microsoft.com/office/drawing/2014/main" id="{21E6928C-84F6-475A-B091-BBF62D0E6D1E}"/>
                </a:ext>
              </a:extLst>
            </p:cNvPr>
            <p:cNvGrpSpPr/>
            <p:nvPr/>
          </p:nvGrpSpPr>
          <p:grpSpPr>
            <a:xfrm>
              <a:off x="10029415" y="4897349"/>
              <a:ext cx="1789633" cy="1028171"/>
              <a:chOff x="5024657" y="5510466"/>
              <a:chExt cx="1789633" cy="1028171"/>
            </a:xfrm>
          </p:grpSpPr>
          <p:grpSp>
            <p:nvGrpSpPr>
              <p:cNvPr id="12" name="Group 11">
                <a:extLst>
                  <a:ext uri="{FF2B5EF4-FFF2-40B4-BE49-F238E27FC236}">
                    <a16:creationId xmlns:a16="http://schemas.microsoft.com/office/drawing/2014/main" id="{BC897F7D-4C10-4649-9397-3E6C754C73E8}"/>
                  </a:ext>
                </a:extLst>
              </p:cNvPr>
              <p:cNvGrpSpPr>
                <a:grpSpLocks noChangeAspect="1"/>
              </p:cNvGrpSpPr>
              <p:nvPr/>
            </p:nvGrpSpPr>
            <p:grpSpPr>
              <a:xfrm>
                <a:off x="5662160" y="5510466"/>
                <a:ext cx="532578" cy="612000"/>
                <a:chOff x="2012859" y="4741916"/>
                <a:chExt cx="481067" cy="552806"/>
              </a:xfrm>
            </p:grpSpPr>
            <p:pic>
              <p:nvPicPr>
                <p:cNvPr id="14" name="Picture 13">
                  <a:extLst>
                    <a:ext uri="{FF2B5EF4-FFF2-40B4-BE49-F238E27FC236}">
                      <a16:creationId xmlns:a16="http://schemas.microsoft.com/office/drawing/2014/main" id="{9CFE0637-908B-47F2-8F4D-9FCE124C047E}"/>
                    </a:ext>
                  </a:extLst>
                </p:cNvPr>
                <p:cNvPicPr>
                  <a:picLocks noChangeAspect="1"/>
                </p:cNvPicPr>
                <p:nvPr/>
              </p:nvPicPr>
              <p:blipFill>
                <a:blip r:embed="rId6"/>
                <a:stretch>
                  <a:fillRect/>
                </a:stretch>
              </p:blipFill>
              <p:spPr>
                <a:xfrm>
                  <a:off x="2013795" y="4741916"/>
                  <a:ext cx="480131" cy="552806"/>
                </a:xfrm>
                <a:prstGeom prst="rect">
                  <a:avLst/>
                </a:prstGeom>
              </p:spPr>
            </p:pic>
            <p:sp>
              <p:nvSpPr>
                <p:cNvPr id="15" name="TextBox 14">
                  <a:extLst>
                    <a:ext uri="{FF2B5EF4-FFF2-40B4-BE49-F238E27FC236}">
                      <a16:creationId xmlns:a16="http://schemas.microsoft.com/office/drawing/2014/main" id="{CB84C5A8-24C5-455C-9899-51CC21826C2B}"/>
                    </a:ext>
                  </a:extLst>
                </p:cNvPr>
                <p:cNvSpPr txBox="1"/>
                <p:nvPr/>
              </p:nvSpPr>
              <p:spPr>
                <a:xfrm>
                  <a:off x="2012859" y="4988029"/>
                  <a:ext cx="481051" cy="220812"/>
                </a:xfrm>
                <a:prstGeom prst="rect">
                  <a:avLst/>
                </a:prstGeom>
                <a:noFill/>
              </p:spPr>
              <p:txBody>
                <a:bodyPr wrap="square" lIns="0" tIns="0" rIns="0" bIns="0" rtlCol="0">
                  <a:spAutoFit/>
                </a:bodyPr>
                <a:lstStyle/>
                <a:p>
                  <a:pPr algn="ctr">
                    <a:lnSpc>
                      <a:spcPct val="90000"/>
                    </a:lnSpc>
                    <a:spcAft>
                      <a:spcPts val="588"/>
                    </a:spcAft>
                  </a:pPr>
                  <a:r>
                    <a:rPr lang="en-US" sz="1730" b="1" dirty="0">
                      <a:solidFill>
                        <a:schemeClr val="accent1"/>
                      </a:solidFill>
                    </a:rPr>
                    <a:t>js</a:t>
                  </a:r>
                </a:p>
              </p:txBody>
            </p:sp>
          </p:grpSp>
          <p:sp>
            <p:nvSpPr>
              <p:cNvPr id="13" name="Rectangle 12">
                <a:extLst>
                  <a:ext uri="{FF2B5EF4-FFF2-40B4-BE49-F238E27FC236}">
                    <a16:creationId xmlns:a16="http://schemas.microsoft.com/office/drawing/2014/main" id="{7B4794CE-01FF-426E-8243-62B398D9C045}"/>
                  </a:ext>
                </a:extLst>
              </p:cNvPr>
              <p:cNvSpPr/>
              <p:nvPr/>
            </p:nvSpPr>
            <p:spPr bwMode="auto">
              <a:xfrm>
                <a:off x="5024657" y="5891710"/>
                <a:ext cx="1789633" cy="64692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567" dirty="0">
                    <a:solidFill>
                      <a:schemeClr val="tx1">
                        <a:lumMod val="75000"/>
                      </a:schemeClr>
                    </a:solidFill>
                  </a:rPr>
                  <a:t>JavaScript Library</a:t>
                </a:r>
              </a:p>
            </p:txBody>
          </p:sp>
        </p:grpSp>
        <p:grpSp>
          <p:nvGrpSpPr>
            <p:cNvPr id="37" name="Group 36">
              <a:extLst>
                <a:ext uri="{FF2B5EF4-FFF2-40B4-BE49-F238E27FC236}">
                  <a16:creationId xmlns:a16="http://schemas.microsoft.com/office/drawing/2014/main" id="{CEE3C0C5-083A-48E2-A249-4F5B0358DC4F}"/>
                </a:ext>
              </a:extLst>
            </p:cNvPr>
            <p:cNvGrpSpPr/>
            <p:nvPr/>
          </p:nvGrpSpPr>
          <p:grpSpPr>
            <a:xfrm>
              <a:off x="9406897" y="4453059"/>
              <a:ext cx="1233303" cy="1044826"/>
              <a:chOff x="7995181" y="3557344"/>
              <a:chExt cx="1233303" cy="1044826"/>
            </a:xfrm>
          </p:grpSpPr>
          <p:grpSp>
            <p:nvGrpSpPr>
              <p:cNvPr id="38" name="Group 37">
                <a:extLst>
                  <a:ext uri="{FF2B5EF4-FFF2-40B4-BE49-F238E27FC236}">
                    <a16:creationId xmlns:a16="http://schemas.microsoft.com/office/drawing/2014/main" id="{12C84B66-9000-45B8-94ED-753703D19685}"/>
                  </a:ext>
                </a:extLst>
              </p:cNvPr>
              <p:cNvGrpSpPr/>
              <p:nvPr/>
            </p:nvGrpSpPr>
            <p:grpSpPr>
              <a:xfrm>
                <a:off x="8358210" y="3557344"/>
                <a:ext cx="623162" cy="539683"/>
                <a:chOff x="5819006" y="2048496"/>
                <a:chExt cx="623162" cy="539683"/>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7"/>
                <a:stretch>
                  <a:fillRect/>
                </a:stretch>
              </p:blipFill>
              <p:spPr>
                <a:xfrm>
                  <a:off x="5819006" y="2048496"/>
                  <a:ext cx="507246" cy="421358"/>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8"/>
                <a:stretch>
                  <a:fillRect/>
                </a:stretch>
              </p:blipFill>
              <p:spPr>
                <a:xfrm>
                  <a:off x="6118168" y="2279147"/>
                  <a:ext cx="324000" cy="309032"/>
                </a:xfrm>
                <a:prstGeom prst="rect">
                  <a:avLst/>
                </a:prstGeom>
              </p:spPr>
            </p:pic>
          </p:grpSp>
          <p:sp>
            <p:nvSpPr>
              <p:cNvPr id="39" name="TextBox 38">
                <a:extLst>
                  <a:ext uri="{FF2B5EF4-FFF2-40B4-BE49-F238E27FC236}">
                    <a16:creationId xmlns:a16="http://schemas.microsoft.com/office/drawing/2014/main" id="{82E934CD-A687-4137-909D-4F59FF7CA2C2}"/>
                  </a:ext>
                </a:extLst>
              </p:cNvPr>
              <p:cNvSpPr txBox="1"/>
              <p:nvPr/>
            </p:nvSpPr>
            <p:spPr>
              <a:xfrm>
                <a:off x="7995181" y="3967902"/>
                <a:ext cx="1233303" cy="634268"/>
              </a:xfrm>
              <a:prstGeom prst="rect">
                <a:avLst/>
              </a:prstGeom>
              <a:noFill/>
            </p:spPr>
            <p:txBody>
              <a:bodyPr wrap="square" lIns="179259" tIns="143407" rIns="179259" bIns="143407" rtlCol="0">
                <a:spAutoFit/>
              </a:bodyPr>
              <a:lstStyle/>
              <a:p>
                <a:pPr algn="ctr">
                  <a:lnSpc>
                    <a:spcPct val="90000"/>
                  </a:lnSpc>
                  <a:spcAft>
                    <a:spcPts val="588"/>
                  </a:spcAft>
                </a:pPr>
                <a:r>
                  <a:rPr lang="en-US" sz="1175" dirty="0">
                    <a:gradFill>
                      <a:gsLst>
                        <a:gs pos="2917">
                          <a:schemeClr val="tx1"/>
                        </a:gs>
                        <a:gs pos="30000">
                          <a:schemeClr val="tx1"/>
                        </a:gs>
                      </a:gsLst>
                      <a:lin ang="5400000" scaled="0"/>
                    </a:gradFill>
                  </a:rPr>
                  <a:t>Tenant App catalog</a:t>
                </a:r>
              </a:p>
            </p:txBody>
          </p:sp>
        </p:grpSp>
      </p:grpSp>
      <p:sp>
        <p:nvSpPr>
          <p:cNvPr id="46" name="TextBox 45">
            <a:extLst>
              <a:ext uri="{FF2B5EF4-FFF2-40B4-BE49-F238E27FC236}">
                <a16:creationId xmlns:a16="http://schemas.microsoft.com/office/drawing/2014/main" id="{E7D94942-BF86-4CAA-B2A0-09389ED7DF27}"/>
              </a:ext>
            </a:extLst>
          </p:cNvPr>
          <p:cNvSpPr txBox="1"/>
          <p:nvPr/>
        </p:nvSpPr>
        <p:spPr>
          <a:xfrm>
            <a:off x="4908315" y="1167009"/>
            <a:ext cx="3324369" cy="615473"/>
          </a:xfrm>
          <a:prstGeom prst="rect">
            <a:avLst/>
          </a:prstGeom>
          <a:noFill/>
        </p:spPr>
        <p:txBody>
          <a:bodyPr wrap="none" lIns="179259" tIns="143407" rIns="179259" bIns="143407" rtlCol="0">
            <a:spAutoFit/>
          </a:bodyPr>
          <a:lstStyle/>
          <a:p>
            <a:pPr>
              <a:lnSpc>
                <a:spcPct val="90000"/>
              </a:lnSpc>
              <a:spcAft>
                <a:spcPts val="588"/>
              </a:spcAft>
            </a:pPr>
            <a:r>
              <a:rPr lang="en-US" sz="2353" dirty="0"/>
              <a:t>Office 365 public CDN</a:t>
            </a:r>
          </a:p>
        </p:txBody>
      </p:sp>
      <p:grpSp>
        <p:nvGrpSpPr>
          <p:cNvPr id="47" name="Group 46">
            <a:extLst>
              <a:ext uri="{FF2B5EF4-FFF2-40B4-BE49-F238E27FC236}">
                <a16:creationId xmlns:a16="http://schemas.microsoft.com/office/drawing/2014/main" id="{99235348-4B73-4A47-9313-23E8FE2644B6}"/>
              </a:ext>
            </a:extLst>
          </p:cNvPr>
          <p:cNvGrpSpPr/>
          <p:nvPr/>
        </p:nvGrpSpPr>
        <p:grpSpPr>
          <a:xfrm>
            <a:off x="966330" y="3596121"/>
            <a:ext cx="1266313" cy="1293191"/>
            <a:chOff x="1433961" y="3223662"/>
            <a:chExt cx="1291888" cy="1319309"/>
          </a:xfrm>
        </p:grpSpPr>
        <p:grpSp>
          <p:nvGrpSpPr>
            <p:cNvPr id="48" name="Group 47">
              <a:extLst>
                <a:ext uri="{FF2B5EF4-FFF2-40B4-BE49-F238E27FC236}">
                  <a16:creationId xmlns:a16="http://schemas.microsoft.com/office/drawing/2014/main" id="{BC6D5C94-DA94-4807-B15F-F2B14DDF6117}"/>
                </a:ext>
              </a:extLst>
            </p:cNvPr>
            <p:cNvGrpSpPr>
              <a:grpSpLocks noChangeAspect="1"/>
            </p:cNvGrpSpPr>
            <p:nvPr/>
          </p:nvGrpSpPr>
          <p:grpSpPr>
            <a:xfrm>
              <a:off x="1681733" y="3223662"/>
              <a:ext cx="737760" cy="828000"/>
              <a:chOff x="6352374" y="4481596"/>
              <a:chExt cx="1121405" cy="1258565"/>
            </a:xfrm>
          </p:grpSpPr>
          <p:grpSp>
            <p:nvGrpSpPr>
              <p:cNvPr id="50" name="Group 49">
                <a:extLst>
                  <a:ext uri="{FF2B5EF4-FFF2-40B4-BE49-F238E27FC236}">
                    <a16:creationId xmlns:a16="http://schemas.microsoft.com/office/drawing/2014/main" id="{5F1F4322-A546-426C-8FC7-BED6D9859E73}"/>
                  </a:ext>
                </a:extLst>
              </p:cNvPr>
              <p:cNvGrpSpPr/>
              <p:nvPr/>
            </p:nvGrpSpPr>
            <p:grpSpPr>
              <a:xfrm>
                <a:off x="6352374" y="4481596"/>
                <a:ext cx="1121405" cy="1258565"/>
                <a:chOff x="8756011" y="4457628"/>
                <a:chExt cx="1121405" cy="1258565"/>
              </a:xfrm>
            </p:grpSpPr>
            <p:sp>
              <p:nvSpPr>
                <p:cNvPr id="55" name="Oval 54">
                  <a:extLst>
                    <a:ext uri="{FF2B5EF4-FFF2-40B4-BE49-F238E27FC236}">
                      <a16:creationId xmlns:a16="http://schemas.microsoft.com/office/drawing/2014/main" id="{F007F975-368B-4C27-A9A8-CECF378C88F9}"/>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6" name="Isosceles Triangle 55">
                  <a:extLst>
                    <a:ext uri="{FF2B5EF4-FFF2-40B4-BE49-F238E27FC236}">
                      <a16:creationId xmlns:a16="http://schemas.microsoft.com/office/drawing/2014/main" id="{E867E00D-3182-4199-BD09-10551DDCAB0F}"/>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7" name="Isosceles Triangle 56">
                  <a:extLst>
                    <a:ext uri="{FF2B5EF4-FFF2-40B4-BE49-F238E27FC236}">
                      <a16:creationId xmlns:a16="http://schemas.microsoft.com/office/drawing/2014/main" id="{AF367450-F06F-4D40-86E3-989B4EAAB75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9"/>
              <a:stretch>
                <a:fillRect/>
              </a:stretch>
            </p:blipFill>
            <p:spPr>
              <a:xfrm>
                <a:off x="6602561" y="4864281"/>
                <a:ext cx="674752" cy="523831"/>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6789543" y="4973739"/>
                <a:ext cx="318560" cy="360000"/>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6"/>
                  <a:ext cx="481052" cy="338960"/>
                </a:xfrm>
                <a:prstGeom prst="rect">
                  <a:avLst/>
                </a:prstGeom>
                <a:noFill/>
              </p:spPr>
              <p:txBody>
                <a:bodyPr wrap="square" lIns="0" tIns="0" rIns="0" bIns="0" rtlCol="0">
                  <a:spAutoFit/>
                </a:bodyPr>
                <a:lstStyle/>
                <a:p>
                  <a:pPr algn="ctr">
                    <a:lnSpc>
                      <a:spcPct val="90000"/>
                    </a:lnSpc>
                    <a:spcAft>
                      <a:spcPts val="588"/>
                    </a:spcAft>
                  </a:pPr>
                  <a:r>
                    <a:rPr lang="en-US" sz="1028" dirty="0">
                      <a:solidFill>
                        <a:schemeClr val="accent1"/>
                      </a:solidFill>
                    </a:rPr>
                    <a:t>js</a:t>
                  </a:r>
                </a:p>
              </p:txBody>
            </p:sp>
          </p:grpSp>
        </p:grpSp>
        <p:sp>
          <p:nvSpPr>
            <p:cNvPr id="49" name="TextBox 48">
              <a:extLst>
                <a:ext uri="{FF2B5EF4-FFF2-40B4-BE49-F238E27FC236}">
                  <a16:creationId xmlns:a16="http://schemas.microsoft.com/office/drawing/2014/main" id="{B2FFCB39-2919-40E3-9FCB-FB94592A95B3}"/>
                </a:ext>
              </a:extLst>
            </p:cNvPr>
            <p:cNvSpPr txBox="1"/>
            <p:nvPr/>
          </p:nvSpPr>
          <p:spPr>
            <a:xfrm>
              <a:off x="1433961" y="4081306"/>
              <a:ext cx="1291888" cy="461665"/>
            </a:xfrm>
            <a:prstGeom prst="rect">
              <a:avLst/>
            </a:prstGeom>
            <a:noFill/>
          </p:spPr>
          <p:txBody>
            <a:bodyPr wrap="square" lIns="179259" tIns="143407" rIns="179259" bIns="143407" rtlCol="0">
              <a:spAutoFit/>
            </a:bodyPr>
            <a:lstStyle/>
            <a:p>
              <a:pPr algn="ctr">
                <a:lnSpc>
                  <a:spcPct val="90000"/>
                </a:lnSpc>
                <a:spcAft>
                  <a:spcPts val="588"/>
                </a:spcAft>
              </a:pPr>
              <a:r>
                <a:rPr lang="en-US" sz="1175" dirty="0">
                  <a:gradFill>
                    <a:gsLst>
                      <a:gs pos="2917">
                        <a:schemeClr val="tx1"/>
                      </a:gs>
                      <a:gs pos="30000">
                        <a:schemeClr val="tx1"/>
                      </a:gs>
                    </a:gsLst>
                    <a:lin ang="5400000" scaled="0"/>
                  </a:gradFill>
                </a:rPr>
                <a:t>SPFx solution</a:t>
              </a:r>
            </a:p>
          </p:txBody>
        </p:sp>
      </p:grpSp>
      <p:cxnSp>
        <p:nvCxnSpPr>
          <p:cNvPr id="58" name="Straight Arrow Connector 57">
            <a:extLst>
              <a:ext uri="{FF2B5EF4-FFF2-40B4-BE49-F238E27FC236}">
                <a16:creationId xmlns:a16="http://schemas.microsoft.com/office/drawing/2014/main" id="{5277761B-6A76-4C3B-A38C-FFB3650E3E78}"/>
              </a:ext>
            </a:extLst>
          </p:cNvPr>
          <p:cNvCxnSpPr>
            <a:cxnSpLocks/>
          </p:cNvCxnSpPr>
          <p:nvPr/>
        </p:nvCxnSpPr>
        <p:spPr>
          <a:xfrm flipH="1">
            <a:off x="2070907" y="4029564"/>
            <a:ext cx="898472" cy="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9" name="Straight Connector 58">
            <a:extLst>
              <a:ext uri="{FF2B5EF4-FFF2-40B4-BE49-F238E27FC236}">
                <a16:creationId xmlns:a16="http://schemas.microsoft.com/office/drawing/2014/main" id="{1013EE3A-3803-47AF-9FA2-BE4162722833}"/>
              </a:ext>
            </a:extLst>
          </p:cNvPr>
          <p:cNvCxnSpPr>
            <a:cxnSpLocks/>
          </p:cNvCxnSpPr>
          <p:nvPr/>
        </p:nvCxnSpPr>
        <p:spPr>
          <a:xfrm flipV="1">
            <a:off x="2148997" y="4313209"/>
            <a:ext cx="328722" cy="1294539"/>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0" name="TextBox 4">
            <a:extLst>
              <a:ext uri="{FF2B5EF4-FFF2-40B4-BE49-F238E27FC236}">
                <a16:creationId xmlns:a16="http://schemas.microsoft.com/office/drawing/2014/main" id="{390287EC-5D48-4DA9-8FBA-B351C9D08E9D}"/>
              </a:ext>
            </a:extLst>
          </p:cNvPr>
          <p:cNvSpPr txBox="1"/>
          <p:nvPr/>
        </p:nvSpPr>
        <p:spPr>
          <a:xfrm>
            <a:off x="511329" y="5453338"/>
            <a:ext cx="2588657" cy="962763"/>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SPFx Teams solutions are deployed to Office 365 tenants using app catalog- Typical options for the </a:t>
            </a:r>
            <a:r>
              <a:rPr lang="en-US" sz="1176" dirty="0" err="1">
                <a:solidFill>
                  <a:schemeClr val="bg1"/>
                </a:solidFill>
              </a:rPr>
              <a:t>sppkg</a:t>
            </a:r>
            <a:r>
              <a:rPr lang="en-US" sz="1176" dirty="0">
                <a:solidFill>
                  <a:schemeClr val="bg1"/>
                </a:solidFill>
              </a:rPr>
              <a:t> file packaging and hosting available. </a:t>
            </a:r>
          </a:p>
        </p:txBody>
      </p:sp>
      <p:cxnSp>
        <p:nvCxnSpPr>
          <p:cNvPr id="73" name="Straight Connector 72">
            <a:extLst>
              <a:ext uri="{FF2B5EF4-FFF2-40B4-BE49-F238E27FC236}">
                <a16:creationId xmlns:a16="http://schemas.microsoft.com/office/drawing/2014/main" id="{E5CE5827-48D1-4D2C-BFE5-995425BA0027}"/>
              </a:ext>
            </a:extLst>
          </p:cNvPr>
          <p:cNvCxnSpPr>
            <a:cxnSpLocks/>
          </p:cNvCxnSpPr>
          <p:nvPr/>
        </p:nvCxnSpPr>
        <p:spPr>
          <a:xfrm flipH="1">
            <a:off x="8453545" y="3863387"/>
            <a:ext cx="1504234" cy="236284"/>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74" name="TextBox 4">
            <a:extLst>
              <a:ext uri="{FF2B5EF4-FFF2-40B4-BE49-F238E27FC236}">
                <a16:creationId xmlns:a16="http://schemas.microsoft.com/office/drawing/2014/main" id="{91313E41-7EF3-4E24-A5FA-CE07E6F76857}"/>
              </a:ext>
            </a:extLst>
          </p:cNvPr>
          <p:cNvSpPr txBox="1"/>
          <p:nvPr/>
        </p:nvSpPr>
        <p:spPr>
          <a:xfrm>
            <a:off x="9393925" y="3420463"/>
            <a:ext cx="2588657" cy="781727"/>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All typical configuration available as for any SPFx solution – like asset packaging, CDN configuration, asset provisioning etc.</a:t>
            </a:r>
          </a:p>
        </p:txBody>
      </p:sp>
      <p:grpSp>
        <p:nvGrpSpPr>
          <p:cNvPr id="84" name="Group 83">
            <a:extLst>
              <a:ext uri="{FF2B5EF4-FFF2-40B4-BE49-F238E27FC236}">
                <a16:creationId xmlns:a16="http://schemas.microsoft.com/office/drawing/2014/main" id="{33F28BDA-DEB4-46C0-8745-2AE59C7ACDB2}"/>
              </a:ext>
            </a:extLst>
          </p:cNvPr>
          <p:cNvGrpSpPr/>
          <p:nvPr/>
        </p:nvGrpSpPr>
        <p:grpSpPr>
          <a:xfrm>
            <a:off x="11223183" y="0"/>
            <a:ext cx="968817" cy="901577"/>
            <a:chOff x="11203755" y="1"/>
            <a:chExt cx="988244" cy="919656"/>
          </a:xfrm>
        </p:grpSpPr>
        <p:sp>
          <p:nvSpPr>
            <p:cNvPr id="85" name="Right Triangle 84">
              <a:extLst>
                <a:ext uri="{FF2B5EF4-FFF2-40B4-BE49-F238E27FC236}">
                  <a16:creationId xmlns:a16="http://schemas.microsoft.com/office/drawing/2014/main" id="{068E0ADB-FDC8-4593-88F9-D71B568D2DD3}"/>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86" name="TextBox 28">
              <a:extLst>
                <a:ext uri="{FF2B5EF4-FFF2-40B4-BE49-F238E27FC236}">
                  <a16:creationId xmlns:a16="http://schemas.microsoft.com/office/drawing/2014/main" id="{066A33A4-6DB8-46C9-9312-97397DAD0C52}"/>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Preview  soon!</a:t>
              </a:r>
            </a:p>
          </p:txBody>
        </p:sp>
      </p:grpSp>
      <p:pic>
        <p:nvPicPr>
          <p:cNvPr id="3" name="Picture 2">
            <a:extLst>
              <a:ext uri="{FF2B5EF4-FFF2-40B4-BE49-F238E27FC236}">
                <a16:creationId xmlns:a16="http://schemas.microsoft.com/office/drawing/2014/main" id="{29711072-5F65-478F-9472-6AE001587A34}"/>
              </a:ext>
            </a:extLst>
          </p:cNvPr>
          <p:cNvPicPr>
            <a:picLocks noChangeAspect="1"/>
          </p:cNvPicPr>
          <p:nvPr/>
        </p:nvPicPr>
        <p:blipFill>
          <a:blip r:embed="rId10"/>
          <a:stretch>
            <a:fillRect/>
          </a:stretch>
        </p:blipFill>
        <p:spPr>
          <a:xfrm>
            <a:off x="3036552" y="2840558"/>
            <a:ext cx="4601838" cy="2362377"/>
          </a:xfrm>
          <a:prstGeom prst="rect">
            <a:avLst/>
          </a:prstGeom>
          <a:solidFill>
            <a:schemeClr val="bg1">
              <a:lumMod val="85000"/>
            </a:schemeClr>
          </a:solidFill>
          <a:ln>
            <a:solidFill>
              <a:schemeClr val="bg1">
                <a:lumMod val="85000"/>
              </a:schemeClr>
            </a:solidFill>
          </a:ln>
        </p:spPr>
      </p:pic>
      <p:sp>
        <p:nvSpPr>
          <p:cNvPr id="64" name="Rectangle 63">
            <a:extLst>
              <a:ext uri="{FF2B5EF4-FFF2-40B4-BE49-F238E27FC236}">
                <a16:creationId xmlns:a16="http://schemas.microsoft.com/office/drawing/2014/main" id="{E2DFE709-C646-4EEE-947C-759F8515A6F1}"/>
              </a:ext>
            </a:extLst>
          </p:cNvPr>
          <p:cNvSpPr/>
          <p:nvPr/>
        </p:nvSpPr>
        <p:spPr bwMode="auto">
          <a:xfrm>
            <a:off x="4423616" y="3325600"/>
            <a:ext cx="3100923" cy="1794551"/>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62"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r>
              <a:rPr lang="en-US" sz="1730" b="1" dirty="0">
                <a:solidFill>
                  <a:schemeClr val="bg2">
                    <a:lumMod val="25000"/>
                  </a:schemeClr>
                </a:solidFill>
                <a:ea typeface="Segoe UI" pitchFamily="34" charset="0"/>
                <a:cs typeface="Segoe UI" pitchFamily="34" charset="0"/>
              </a:rPr>
              <a:t>SPFx Teams </a:t>
            </a:r>
            <a:br>
              <a:rPr lang="en-US" sz="1730" b="1" dirty="0">
                <a:solidFill>
                  <a:schemeClr val="bg2">
                    <a:lumMod val="25000"/>
                  </a:schemeClr>
                </a:solidFill>
                <a:ea typeface="Segoe UI" pitchFamily="34" charset="0"/>
                <a:cs typeface="Segoe UI" pitchFamily="34" charset="0"/>
              </a:rPr>
            </a:br>
            <a:r>
              <a:rPr lang="en-US" sz="1730" b="1" dirty="0">
                <a:solidFill>
                  <a:schemeClr val="bg2">
                    <a:lumMod val="25000"/>
                  </a:schemeClr>
                </a:solidFill>
                <a:ea typeface="Segoe UI" pitchFamily="34" charset="0"/>
                <a:cs typeface="Segoe UI" pitchFamily="34" charset="0"/>
              </a:rPr>
              <a:t>Application</a:t>
            </a:r>
          </a:p>
        </p:txBody>
      </p:sp>
      <p:grpSp>
        <p:nvGrpSpPr>
          <p:cNvPr id="65" name="Group 64">
            <a:extLst>
              <a:ext uri="{FF2B5EF4-FFF2-40B4-BE49-F238E27FC236}">
                <a16:creationId xmlns:a16="http://schemas.microsoft.com/office/drawing/2014/main" id="{724A2FE7-D5AF-452E-B457-E09D20AC693F}"/>
              </a:ext>
            </a:extLst>
          </p:cNvPr>
          <p:cNvGrpSpPr>
            <a:grpSpLocks noChangeAspect="1"/>
          </p:cNvGrpSpPr>
          <p:nvPr/>
        </p:nvGrpSpPr>
        <p:grpSpPr>
          <a:xfrm>
            <a:off x="6988682" y="4607753"/>
            <a:ext cx="723154" cy="811608"/>
            <a:chOff x="8756011" y="4457628"/>
            <a:chExt cx="1121405" cy="1258565"/>
          </a:xfrm>
        </p:grpSpPr>
        <p:grpSp>
          <p:nvGrpSpPr>
            <p:cNvPr id="66" name="Group 65">
              <a:extLst>
                <a:ext uri="{FF2B5EF4-FFF2-40B4-BE49-F238E27FC236}">
                  <a16:creationId xmlns:a16="http://schemas.microsoft.com/office/drawing/2014/main" id="{EE4965AD-89E8-4C77-8599-B6303316D3E8}"/>
                </a:ext>
              </a:extLst>
            </p:cNvPr>
            <p:cNvGrpSpPr/>
            <p:nvPr/>
          </p:nvGrpSpPr>
          <p:grpSpPr>
            <a:xfrm>
              <a:off x="8756011" y="4530388"/>
              <a:ext cx="1121405" cy="1121405"/>
              <a:chOff x="8756011" y="4530388"/>
              <a:chExt cx="1121405" cy="1121405"/>
            </a:xfrm>
          </p:grpSpPr>
          <p:sp>
            <p:nvSpPr>
              <p:cNvPr id="69" name="Oval 68">
                <a:extLst>
                  <a:ext uri="{FF2B5EF4-FFF2-40B4-BE49-F238E27FC236}">
                    <a16:creationId xmlns:a16="http://schemas.microsoft.com/office/drawing/2014/main" id="{DB4BCCFC-F84B-4743-AFAE-087725493700}"/>
                  </a:ext>
                </a:extLst>
              </p:cNvPr>
              <p:cNvSpPr/>
              <p:nvPr/>
            </p:nvSpPr>
            <p:spPr bwMode="auto">
              <a:xfrm>
                <a:off x="8756011" y="4530388"/>
                <a:ext cx="1121405" cy="1121405"/>
              </a:xfrm>
              <a:prstGeom prst="ellipse">
                <a:avLst/>
              </a:prstGeom>
              <a:solidFill>
                <a:schemeClr val="bg1"/>
              </a:solid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nvGrpSpPr>
              <p:cNvPr id="70" name="Group 69">
                <a:extLst>
                  <a:ext uri="{FF2B5EF4-FFF2-40B4-BE49-F238E27FC236}">
                    <a16:creationId xmlns:a16="http://schemas.microsoft.com/office/drawing/2014/main" id="{37691379-D6E3-4314-9517-F4AB184348A3}"/>
                  </a:ext>
                </a:extLst>
              </p:cNvPr>
              <p:cNvGrpSpPr>
                <a:grpSpLocks noChangeAspect="1"/>
              </p:cNvGrpSpPr>
              <p:nvPr/>
            </p:nvGrpSpPr>
            <p:grpSpPr>
              <a:xfrm>
                <a:off x="8996965" y="4836452"/>
                <a:ext cx="715793" cy="540000"/>
                <a:chOff x="5784587" y="4234924"/>
                <a:chExt cx="808975" cy="610297"/>
              </a:xfrm>
            </p:grpSpPr>
            <p:pic>
              <p:nvPicPr>
                <p:cNvPr id="71" name="Picture 70">
                  <a:extLst>
                    <a:ext uri="{FF2B5EF4-FFF2-40B4-BE49-F238E27FC236}">
                      <a16:creationId xmlns:a16="http://schemas.microsoft.com/office/drawing/2014/main" id="{8B0FA711-66DD-4605-B5B0-7C6FAA5F2DA3}"/>
                    </a:ext>
                  </a:extLst>
                </p:cNvPr>
                <p:cNvPicPr>
                  <a:picLocks noChangeAspect="1"/>
                </p:cNvPicPr>
                <p:nvPr/>
              </p:nvPicPr>
              <p:blipFill>
                <a:blip r:embed="rId11"/>
                <a:stretch>
                  <a:fillRect/>
                </a:stretch>
              </p:blipFill>
              <p:spPr>
                <a:xfrm>
                  <a:off x="5784587" y="4234924"/>
                  <a:ext cx="666415" cy="527251"/>
                </a:xfrm>
                <a:prstGeom prst="rect">
                  <a:avLst/>
                </a:prstGeom>
              </p:spPr>
            </p:pic>
            <p:pic>
              <p:nvPicPr>
                <p:cNvPr id="72" name="Picture 71">
                  <a:extLst>
                    <a:ext uri="{FF2B5EF4-FFF2-40B4-BE49-F238E27FC236}">
                      <a16:creationId xmlns:a16="http://schemas.microsoft.com/office/drawing/2014/main" id="{AE272CDB-C909-42C2-807B-41A03A6B5CAA}"/>
                    </a:ext>
                  </a:extLst>
                </p:cNvPr>
                <p:cNvPicPr>
                  <a:picLocks noChangeAspect="1"/>
                </p:cNvPicPr>
                <p:nvPr/>
              </p:nvPicPr>
              <p:blipFill>
                <a:blip r:embed="rId12"/>
                <a:stretch>
                  <a:fillRect/>
                </a:stretch>
              </p:blipFill>
              <p:spPr>
                <a:xfrm>
                  <a:off x="6147335" y="4389009"/>
                  <a:ext cx="446227" cy="456212"/>
                </a:xfrm>
                <a:prstGeom prst="rect">
                  <a:avLst/>
                </a:prstGeom>
              </p:spPr>
            </p:pic>
          </p:grpSp>
        </p:grpSp>
        <p:sp>
          <p:nvSpPr>
            <p:cNvPr id="67" name="Isosceles Triangle 66">
              <a:extLst>
                <a:ext uri="{FF2B5EF4-FFF2-40B4-BE49-F238E27FC236}">
                  <a16:creationId xmlns:a16="http://schemas.microsoft.com/office/drawing/2014/main" id="{B49C1C5C-B279-494A-BC57-4DE6616AA904}"/>
                </a:ext>
              </a:extLst>
            </p:cNvPr>
            <p:cNvSpPr>
              <a:spLocks noChangeAspect="1"/>
            </p:cNvSpPr>
            <p:nvPr/>
          </p:nvSpPr>
          <p:spPr bwMode="auto">
            <a:xfrm rot="16200000" flipH="1">
              <a:off x="9244051" y="5588907"/>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8" name="Isosceles Triangle 67">
              <a:extLst>
                <a:ext uri="{FF2B5EF4-FFF2-40B4-BE49-F238E27FC236}">
                  <a16:creationId xmlns:a16="http://schemas.microsoft.com/office/drawing/2014/main" id="{4C60E625-8CFD-4EDD-AF47-392400A2583D}"/>
                </a:ext>
              </a:extLst>
            </p:cNvPr>
            <p:cNvSpPr>
              <a:spLocks noChangeAspect="1"/>
            </p:cNvSpPr>
            <p:nvPr/>
          </p:nvSpPr>
          <p:spPr bwMode="auto">
            <a:xfrm rot="5400000">
              <a:off x="9244051" y="4476914"/>
              <a:ext cx="146572" cy="108000"/>
            </a:xfrm>
            <a:prstGeom prst="triangle">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cxnSp>
        <p:nvCxnSpPr>
          <p:cNvPr id="61" name="Straight Connector 60">
            <a:extLst>
              <a:ext uri="{FF2B5EF4-FFF2-40B4-BE49-F238E27FC236}">
                <a16:creationId xmlns:a16="http://schemas.microsoft.com/office/drawing/2014/main" id="{30B09EBD-40F6-4A56-BF02-41279A790EB0}"/>
              </a:ext>
            </a:extLst>
          </p:cNvPr>
          <p:cNvCxnSpPr>
            <a:cxnSpLocks/>
          </p:cNvCxnSpPr>
          <p:nvPr/>
        </p:nvCxnSpPr>
        <p:spPr>
          <a:xfrm flipV="1">
            <a:off x="5953853" y="4953295"/>
            <a:ext cx="0" cy="737698"/>
          </a:xfrm>
          <a:prstGeom prst="line">
            <a:avLst/>
          </a:prstGeom>
          <a:ln>
            <a:solidFill>
              <a:schemeClr val="bg1">
                <a:lumMod val="50000"/>
              </a:schemeClr>
            </a:solidFill>
            <a:tailEnd type="oval"/>
          </a:ln>
        </p:spPr>
        <p:style>
          <a:lnRef idx="1">
            <a:schemeClr val="dk1"/>
          </a:lnRef>
          <a:fillRef idx="0">
            <a:schemeClr val="dk1"/>
          </a:fillRef>
          <a:effectRef idx="0">
            <a:schemeClr val="dk1"/>
          </a:effectRef>
          <a:fontRef idx="minor">
            <a:schemeClr val="tx1"/>
          </a:fontRef>
        </p:style>
      </p:cxnSp>
      <p:sp>
        <p:nvSpPr>
          <p:cNvPr id="62" name="TextBox 4">
            <a:extLst>
              <a:ext uri="{FF2B5EF4-FFF2-40B4-BE49-F238E27FC236}">
                <a16:creationId xmlns:a16="http://schemas.microsoft.com/office/drawing/2014/main" id="{C31DDA61-E357-4E36-A80D-B35A57826571}"/>
              </a:ext>
            </a:extLst>
          </p:cNvPr>
          <p:cNvSpPr txBox="1"/>
          <p:nvPr/>
        </p:nvSpPr>
        <p:spPr>
          <a:xfrm>
            <a:off x="4068315" y="5504441"/>
            <a:ext cx="2864488" cy="781727"/>
          </a:xfrm>
          <a:prstGeom prst="rect">
            <a:avLst/>
          </a:prstGeom>
          <a:solidFill>
            <a:srgbClr val="505050"/>
          </a:solidFill>
          <a:ln w="19050">
            <a:noFill/>
            <a:prstDash val="solid"/>
            <a:miter lim="800000"/>
          </a:ln>
          <a:effectLst/>
        </p:spPr>
        <p:txBody>
          <a:bodyPr wrap="square" lIns="57024" tIns="28513" rIns="91240" bIns="28513"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176" dirty="0">
                <a:solidFill>
                  <a:schemeClr val="bg1"/>
                </a:solidFill>
              </a:rPr>
              <a:t>SPFx Teams application exposed in the Microsoft Teams as a tab (</a:t>
            </a:r>
            <a:r>
              <a:rPr lang="en-US" sz="1176" dirty="0" err="1">
                <a:solidFill>
                  <a:schemeClr val="bg1"/>
                </a:solidFill>
              </a:rPr>
              <a:t>IFrame</a:t>
            </a:r>
            <a:r>
              <a:rPr lang="en-US" sz="1176" dirty="0">
                <a:solidFill>
                  <a:schemeClr val="bg1"/>
                </a:solidFill>
              </a:rPr>
              <a:t>). Assets are hosted in SharePoint and published to Teams using standard Teams model. </a:t>
            </a:r>
          </a:p>
        </p:txBody>
      </p:sp>
      <p:cxnSp>
        <p:nvCxnSpPr>
          <p:cNvPr id="26" name="Straight Arrow Connector 25">
            <a:extLst>
              <a:ext uri="{FF2B5EF4-FFF2-40B4-BE49-F238E27FC236}">
                <a16:creationId xmlns:a16="http://schemas.microsoft.com/office/drawing/2014/main" id="{009E7823-4A8F-4436-8DDC-C2B4A25DF251}"/>
              </a:ext>
            </a:extLst>
          </p:cNvPr>
          <p:cNvCxnSpPr>
            <a:cxnSpLocks/>
          </p:cNvCxnSpPr>
          <p:nvPr/>
        </p:nvCxnSpPr>
        <p:spPr>
          <a:xfrm flipV="1">
            <a:off x="7542941" y="2491580"/>
            <a:ext cx="2443048" cy="1968818"/>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3290419E-5A99-495C-AF3F-572015899602}"/>
              </a:ext>
            </a:extLst>
          </p:cNvPr>
          <p:cNvCxnSpPr>
            <a:cxnSpLocks/>
          </p:cNvCxnSpPr>
          <p:nvPr/>
        </p:nvCxnSpPr>
        <p:spPr>
          <a:xfrm>
            <a:off x="7510443" y="4568134"/>
            <a:ext cx="2147290" cy="329577"/>
          </a:xfrm>
          <a:prstGeom prst="straightConnector1">
            <a:avLst/>
          </a:prstGeom>
          <a:ln w="50800">
            <a:solidFill>
              <a:schemeClr val="tx2"/>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543199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500"/>
                            </p:stCondLst>
                            <p:childTnLst>
                              <p:par>
                                <p:cTn id="38" presetID="42" presetClass="entr" presetSubtype="0" fill="hold" nodeType="afterEffect">
                                  <p:stCondLst>
                                    <p:cond delay="150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1000"/>
                                        <p:tgtEl>
                                          <p:spTgt spid="65"/>
                                        </p:tgtEl>
                                      </p:cBhvr>
                                    </p:animEffect>
                                    <p:anim calcmode="lin" valueType="num">
                                      <p:cBhvr>
                                        <p:cTn id="41" dur="1000" fill="hold"/>
                                        <p:tgtEl>
                                          <p:spTgt spid="65"/>
                                        </p:tgtEl>
                                        <p:attrNameLst>
                                          <p:attrName>ppt_x</p:attrName>
                                        </p:attrNameLst>
                                      </p:cBhvr>
                                      <p:tavLst>
                                        <p:tav tm="0">
                                          <p:val>
                                            <p:strVal val="#ppt_x"/>
                                          </p:val>
                                        </p:tav>
                                        <p:tav tm="100000">
                                          <p:val>
                                            <p:strVal val="#ppt_x"/>
                                          </p:val>
                                        </p:tav>
                                      </p:tavLst>
                                    </p:anim>
                                    <p:anim calcmode="lin" valueType="num">
                                      <p:cBhvr>
                                        <p:cTn id="42" dur="1000" fill="hold"/>
                                        <p:tgtEl>
                                          <p:spTgt spid="6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50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1000"/>
                                        <p:tgtEl>
                                          <p:spTgt spid="64"/>
                                        </p:tgtEl>
                                      </p:cBhvr>
                                    </p:animEffect>
                                    <p:anim calcmode="lin" valueType="num">
                                      <p:cBhvr>
                                        <p:cTn id="46" dur="1000" fill="hold"/>
                                        <p:tgtEl>
                                          <p:spTgt spid="64"/>
                                        </p:tgtEl>
                                        <p:attrNameLst>
                                          <p:attrName>ppt_x</p:attrName>
                                        </p:attrNameLst>
                                      </p:cBhvr>
                                      <p:tavLst>
                                        <p:tav tm="0">
                                          <p:val>
                                            <p:strVal val="#ppt_x"/>
                                          </p:val>
                                        </p:tav>
                                        <p:tav tm="100000">
                                          <p:val>
                                            <p:strVal val="#ppt_x"/>
                                          </p:val>
                                        </p:tav>
                                      </p:tavLst>
                                    </p:anim>
                                    <p:anim calcmode="lin" valueType="num">
                                      <p:cBhvr>
                                        <p:cTn id="47" dur="1000" fill="hold"/>
                                        <p:tgtEl>
                                          <p:spTgt spid="64"/>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4" grpId="0" animBg="1"/>
      <p:bldP spid="64" grpId="0" animBg="1"/>
      <p:bldP spid="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floor, window, building&#10;&#10;Description generated with very high confidence">
            <a:extLst>
              <a:ext uri="{FF2B5EF4-FFF2-40B4-BE49-F238E27FC236}">
                <a16:creationId xmlns:a16="http://schemas.microsoft.com/office/drawing/2014/main" id="{939BEEDB-3601-42F2-91AE-11D438F9689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t="15604"/>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2C6396C-61BF-49B2-9194-51BEAC392FA4}"/>
              </a:ext>
            </a:extLst>
          </p:cNvPr>
          <p:cNvSpPr/>
          <p:nvPr/>
        </p:nvSpPr>
        <p:spPr bwMode="auto">
          <a:xfrm>
            <a:off x="0" y="0"/>
            <a:ext cx="12192000" cy="68580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A5FC2B61-7EE2-4C99-BBD5-846B93030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000" y="0"/>
            <a:ext cx="5598000" cy="1778957"/>
          </a:xfrm>
          <a:prstGeom prst="rect">
            <a:avLst/>
          </a:prstGeom>
        </p:spPr>
      </p:pic>
      <p:sp>
        <p:nvSpPr>
          <p:cNvPr id="11" name="Rectangle 10">
            <a:extLst>
              <a:ext uri="{FF2B5EF4-FFF2-40B4-BE49-F238E27FC236}">
                <a16:creationId xmlns:a16="http://schemas.microsoft.com/office/drawing/2014/main" id="{9DDD5417-15EC-4955-83EF-E059E654A80D}"/>
              </a:ext>
            </a:extLst>
          </p:cNvPr>
          <p:cNvSpPr/>
          <p:nvPr/>
        </p:nvSpPr>
        <p:spPr>
          <a:xfrm flipH="1">
            <a:off x="1181465" y="2323799"/>
            <a:ext cx="45719" cy="2743501"/>
          </a:xfrm>
          <a:prstGeom prst="rect">
            <a:avLst/>
          </a:prstGeom>
          <a:solidFill>
            <a:schemeClr val="bg1"/>
          </a:solidFill>
        </p:spPr>
        <p:txBody>
          <a:bodyPr wrap="none" lIns="559562" anchor="ctr" anchorCtr="0">
            <a:noAutofit/>
          </a:bodyPr>
          <a:lstStyle/>
          <a:p>
            <a:r>
              <a:rPr lang="en-US" sz="3200" dirty="0">
                <a:solidFill>
                  <a:schemeClr val="bg2"/>
                </a:solidFill>
              </a:rPr>
              <a:t>SharePoint in the Enterprise</a:t>
            </a:r>
          </a:p>
          <a:p>
            <a:r>
              <a:rPr lang="en-US" sz="3200" dirty="0">
                <a:solidFill>
                  <a:schemeClr val="bg2"/>
                </a:solidFill>
              </a:rPr>
              <a:t>Microsoft Graph and SharePoint Framework</a:t>
            </a:r>
          </a:p>
          <a:p>
            <a:r>
              <a:rPr lang="en-US" sz="3200" dirty="0">
                <a:solidFill>
                  <a:schemeClr val="bg2"/>
                </a:solidFill>
              </a:rPr>
              <a:t>New cool stuff in SharePoint Framework</a:t>
            </a:r>
          </a:p>
          <a:p>
            <a:r>
              <a:rPr lang="en-US" sz="3200" dirty="0">
                <a:solidFill>
                  <a:schemeClr val="bg2"/>
                </a:solidFill>
              </a:rPr>
              <a:t>SharePoint and Teams enterprise development model</a:t>
            </a:r>
          </a:p>
          <a:p>
            <a:r>
              <a:rPr lang="en-US" sz="3200" dirty="0">
                <a:solidFill>
                  <a:schemeClr val="bg2"/>
                </a:solidFill>
              </a:rPr>
              <a:t>Building portal experiences in SharePoint</a:t>
            </a:r>
          </a:p>
        </p:txBody>
      </p:sp>
    </p:spTree>
    <p:extLst>
      <p:ext uri="{BB962C8B-B14F-4D97-AF65-F5344CB8AC3E}">
        <p14:creationId xmlns:p14="http://schemas.microsoft.com/office/powerpoint/2010/main" val="6698343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643273" y="5428749"/>
            <a:ext cx="5328902" cy="923330"/>
          </a:xfrm>
        </p:spPr>
        <p:txBody>
          <a:bodyPr/>
          <a:lstStyle/>
          <a:p>
            <a:r>
              <a:rPr lang="en-US" dirty="0"/>
              <a:t>SharePoint and Teams – Unified development model for both services. Develop once, surface in both sides.</a:t>
            </a:r>
          </a:p>
        </p:txBody>
      </p:sp>
    </p:spTree>
    <p:extLst>
      <p:ext uri="{BB962C8B-B14F-4D97-AF65-F5344CB8AC3E}">
        <p14:creationId xmlns:p14="http://schemas.microsoft.com/office/powerpoint/2010/main" val="250076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 floor, window, building&#10;&#10;Description generated with very high confidence">
            <a:extLst>
              <a:ext uri="{FF2B5EF4-FFF2-40B4-BE49-F238E27FC236}">
                <a16:creationId xmlns:a16="http://schemas.microsoft.com/office/drawing/2014/main" id="{939BEEDB-3601-42F2-91AE-11D438F9689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t="15604"/>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2C6396C-61BF-49B2-9194-51BEAC392FA4}"/>
              </a:ext>
            </a:extLst>
          </p:cNvPr>
          <p:cNvSpPr/>
          <p:nvPr/>
        </p:nvSpPr>
        <p:spPr bwMode="auto">
          <a:xfrm>
            <a:off x="0" y="0"/>
            <a:ext cx="12192000" cy="68580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DD6CE08-BC84-423C-BA14-DC105E74CD45}"/>
              </a:ext>
            </a:extLst>
          </p:cNvPr>
          <p:cNvSpPr>
            <a:spLocks noGrp="1"/>
          </p:cNvSpPr>
          <p:nvPr>
            <p:ph type="title"/>
          </p:nvPr>
        </p:nvSpPr>
        <p:spPr>
          <a:xfrm>
            <a:off x="585216" y="2537210"/>
            <a:ext cx="6856984" cy="997196"/>
          </a:xfrm>
        </p:spPr>
        <p:txBody>
          <a:bodyPr/>
          <a:lstStyle/>
          <a:p>
            <a:r>
              <a:rPr lang="en-US" dirty="0"/>
              <a:t>Open-source SharePoint Portal reference solution</a:t>
            </a:r>
          </a:p>
        </p:txBody>
      </p:sp>
    </p:spTree>
    <p:extLst>
      <p:ext uri="{BB962C8B-B14F-4D97-AF65-F5344CB8AC3E}">
        <p14:creationId xmlns:p14="http://schemas.microsoft.com/office/powerpoint/2010/main" val="17230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EB017-2724-452C-9A51-D9A032DA451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DBB5B6-A3B1-490A-846A-D4C95C4F404F}"/>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 name="Title 1">
            <a:extLst>
              <a:ext uri="{FF2B5EF4-FFF2-40B4-BE49-F238E27FC236}">
                <a16:creationId xmlns:a16="http://schemas.microsoft.com/office/drawing/2014/main" id="{A0C5B0C8-86EC-4C9B-A78B-B23B99DBC440}"/>
              </a:ext>
            </a:extLst>
          </p:cNvPr>
          <p:cNvSpPr>
            <a:spLocks noGrp="1"/>
          </p:cNvSpPr>
          <p:nvPr>
            <p:ph type="title"/>
          </p:nvPr>
        </p:nvSpPr>
        <p:spPr/>
        <p:txBody>
          <a:bodyPr/>
          <a:lstStyle/>
          <a:p>
            <a:r>
              <a:rPr lang="en-US" dirty="0"/>
              <a:t>Open-source SharePoint Portal reference solution</a:t>
            </a:r>
          </a:p>
        </p:txBody>
      </p:sp>
      <p:sp>
        <p:nvSpPr>
          <p:cNvPr id="7" name="Rectangle 6">
            <a:extLst>
              <a:ext uri="{FF2B5EF4-FFF2-40B4-BE49-F238E27FC236}">
                <a16:creationId xmlns:a16="http://schemas.microsoft.com/office/drawing/2014/main" id="{DD9F65FC-3570-4297-8595-925621E2CD49}"/>
              </a:ext>
            </a:extLst>
          </p:cNvPr>
          <p:cNvSpPr/>
          <p:nvPr/>
        </p:nvSpPr>
        <p:spPr bwMode="auto">
          <a:xfrm>
            <a:off x="865" y="1683247"/>
            <a:ext cx="11665626" cy="39662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9CC94B-C2A8-4FE4-B23B-92D9ACBA37BA}"/>
              </a:ext>
            </a:extLst>
          </p:cNvPr>
          <p:cNvSpPr/>
          <p:nvPr/>
        </p:nvSpPr>
        <p:spPr>
          <a:xfrm>
            <a:off x="560949" y="2195390"/>
            <a:ext cx="54628" cy="2979363"/>
          </a:xfrm>
          <a:prstGeom prst="rect">
            <a:avLst/>
          </a:prstGeom>
          <a:solidFill>
            <a:schemeClr val="tx2"/>
          </a:solidFill>
        </p:spPr>
        <p:txBody>
          <a:bodyPr wrap="none" lIns="548562" anchor="ctr" anchorCtr="0">
            <a:noAutofit/>
          </a:bodyPr>
          <a:lstStyle/>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Open-source solution available in GitHub</a:t>
            </a: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&gt;10 web parts, &gt;5 extensions, &gt;3 Site Designs with </a:t>
            </a:r>
            <a:br>
              <a:rPr lang="en-US" sz="3200" dirty="0">
                <a:cs typeface="Segoe UI Semibold" panose="020B0702040204020203" pitchFamily="34" charset="0"/>
              </a:rPr>
            </a:br>
            <a:r>
              <a:rPr lang="en-US" sz="3200" dirty="0">
                <a:cs typeface="Segoe UI Semibold" panose="020B0702040204020203" pitchFamily="34" charset="0"/>
              </a:rPr>
              <a:t>automatic tenant wide deployment</a:t>
            </a:r>
          </a:p>
          <a:p>
            <a:pPr marL="914383" lvl="1" indent="-457200">
              <a:lnSpc>
                <a:spcPct val="90000"/>
              </a:lnSpc>
              <a:spcBef>
                <a:spcPts val="1200"/>
              </a:spcBef>
              <a:buFont typeface="Arial" panose="020B0604020202020204" pitchFamily="34" charset="0"/>
              <a:buChar char="•"/>
            </a:pPr>
            <a:r>
              <a:rPr lang="en-US" sz="2400" dirty="0">
                <a:cs typeface="Segoe UI Semibold" panose="020B0702040204020203" pitchFamily="34" charset="0"/>
              </a:rPr>
              <a:t>Initially with PowerShell, self-service site by Ignite</a:t>
            </a:r>
            <a:endParaRPr lang="en-US" sz="3200" dirty="0">
              <a:cs typeface="Segoe UI Semibold" panose="020B0702040204020203" pitchFamily="34" charset="0"/>
            </a:endParaRPr>
          </a:p>
          <a:p>
            <a:pPr marL="457200" indent="-457200">
              <a:lnSpc>
                <a:spcPct val="90000"/>
              </a:lnSpc>
              <a:spcBef>
                <a:spcPts val="1200"/>
              </a:spcBef>
              <a:buFont typeface="Arial" panose="020B0604020202020204" pitchFamily="34" charset="0"/>
              <a:buChar char="•"/>
            </a:pPr>
            <a:r>
              <a:rPr lang="en-US" sz="3200" dirty="0">
                <a:cs typeface="Segoe UI Semibold" panose="020B0702040204020203" pitchFamily="34" charset="0"/>
              </a:rPr>
              <a:t>Demonstrates end-to-end solution design for modern</a:t>
            </a:r>
            <a:br>
              <a:rPr lang="en-US" sz="3200" dirty="0">
                <a:cs typeface="Segoe UI Semibold" panose="020B0702040204020203" pitchFamily="34" charset="0"/>
              </a:rPr>
            </a:br>
            <a:r>
              <a:rPr lang="en-US" sz="3200" dirty="0">
                <a:cs typeface="Segoe UI Semibold" panose="020B0702040204020203" pitchFamily="34" charset="0"/>
              </a:rPr>
              <a:t>SharePoint solution</a:t>
            </a:r>
            <a:endParaRPr lang="en-US" sz="2400" dirty="0">
              <a:cs typeface="Segoe UI Semibold" panose="020B0702040204020203" pitchFamily="34" charset="0"/>
            </a:endParaRPr>
          </a:p>
        </p:txBody>
      </p:sp>
      <p:grpSp>
        <p:nvGrpSpPr>
          <p:cNvPr id="8" name="Group 7">
            <a:extLst>
              <a:ext uri="{FF2B5EF4-FFF2-40B4-BE49-F238E27FC236}">
                <a16:creationId xmlns:a16="http://schemas.microsoft.com/office/drawing/2014/main" id="{DCADBDA2-14A2-4DE8-8825-336F8D4F1F40}"/>
              </a:ext>
            </a:extLst>
          </p:cNvPr>
          <p:cNvGrpSpPr/>
          <p:nvPr/>
        </p:nvGrpSpPr>
        <p:grpSpPr>
          <a:xfrm>
            <a:off x="11223183" y="0"/>
            <a:ext cx="968817" cy="901577"/>
            <a:chOff x="11203755" y="1"/>
            <a:chExt cx="988244" cy="919656"/>
          </a:xfrm>
        </p:grpSpPr>
        <p:sp>
          <p:nvSpPr>
            <p:cNvPr id="9" name="Right Triangle 8">
              <a:extLst>
                <a:ext uri="{FF2B5EF4-FFF2-40B4-BE49-F238E27FC236}">
                  <a16:creationId xmlns:a16="http://schemas.microsoft.com/office/drawing/2014/main" id="{6E9520CA-DAD6-43C8-BF84-C31CF634A028}"/>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vert270" wrap="square" lIns="45713" tIns="45713" rIns="45713" bIns="45713"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4" fontAlgn="base">
                <a:spcBef>
                  <a:spcPct val="0"/>
                </a:spcBef>
                <a:spcAft>
                  <a:spcPct val="0"/>
                </a:spcAft>
                <a:defRPr/>
              </a:pPr>
              <a:endParaRPr lang="en-US" sz="2200" kern="0">
                <a:solidFill>
                  <a:schemeClr val="bg2"/>
                </a:solidFill>
                <a:latin typeface="Segoe UI"/>
                <a:ea typeface="Segoe UI" pitchFamily="34" charset="0"/>
                <a:cs typeface="Segoe UI" pitchFamily="34" charset="0"/>
              </a:endParaRPr>
            </a:p>
          </p:txBody>
        </p:sp>
        <p:sp>
          <p:nvSpPr>
            <p:cNvPr id="10" name="TextBox 28">
              <a:extLst>
                <a:ext uri="{FF2B5EF4-FFF2-40B4-BE49-F238E27FC236}">
                  <a16:creationId xmlns:a16="http://schemas.microsoft.com/office/drawing/2014/main" id="{171B01B5-8511-4F1B-A40C-87FC52973A6A}"/>
                </a:ext>
              </a:extLst>
            </p:cNvPr>
            <p:cNvSpPr txBox="1"/>
            <p:nvPr/>
          </p:nvSpPr>
          <p:spPr>
            <a:xfrm rot="2620722">
              <a:off x="11203755" y="517978"/>
              <a:ext cx="771586" cy="1569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spc="-70" dirty="0">
                  <a:solidFill>
                    <a:srgbClr val="FFFFFF"/>
                  </a:solidFill>
                </a:rPr>
                <a:t>Coming soon!</a:t>
              </a:r>
            </a:p>
          </p:txBody>
        </p:sp>
      </p:grpSp>
      <p:sp>
        <p:nvSpPr>
          <p:cNvPr id="12" name="Rectangle 11">
            <a:extLst>
              <a:ext uri="{FF2B5EF4-FFF2-40B4-BE49-F238E27FC236}">
                <a16:creationId xmlns:a16="http://schemas.microsoft.com/office/drawing/2014/main" id="{6B3635C5-269D-4632-84F8-0C4A74EDAA03}"/>
              </a:ext>
            </a:extLst>
          </p:cNvPr>
          <p:cNvSpPr/>
          <p:nvPr/>
        </p:nvSpPr>
        <p:spPr bwMode="auto">
          <a:xfrm rot="540961">
            <a:off x="7448017" y="1382270"/>
            <a:ext cx="3767328" cy="615696"/>
          </a:xfrm>
          <a:prstGeom prst="rect">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Announcement</a:t>
            </a:r>
          </a:p>
        </p:txBody>
      </p:sp>
    </p:spTree>
    <p:extLst>
      <p:ext uri="{BB962C8B-B14F-4D97-AF65-F5344CB8AC3E}">
        <p14:creationId xmlns:p14="http://schemas.microsoft.com/office/powerpoint/2010/main" val="355005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5A3CDDF-73F4-472B-AC7B-CD49F72B5A55}"/>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sp>
        <p:nvSpPr>
          <p:cNvPr id="23" name="Rectangle 22"/>
          <p:cNvSpPr/>
          <p:nvPr/>
        </p:nvSpPr>
        <p:spPr bwMode="auto">
          <a:xfrm>
            <a:off x="0" y="486"/>
            <a:ext cx="6544213" cy="6857513"/>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09575" y="457200"/>
            <a:ext cx="11197208" cy="492443"/>
          </a:xfrm>
        </p:spPr>
        <p:txBody>
          <a:bodyPr/>
          <a:lstStyle/>
          <a:p>
            <a:r>
              <a:rPr lang="en-US" sz="3200" dirty="0">
                <a:solidFill>
                  <a:schemeClr val="tx1"/>
                </a:solidFill>
              </a:rPr>
              <a:t>Road map - calendar year 2018</a:t>
            </a:r>
          </a:p>
        </p:txBody>
      </p:sp>
      <p:sp>
        <p:nvSpPr>
          <p:cNvPr id="3" name="Content Placeholder 2"/>
          <p:cNvSpPr>
            <a:spLocks noGrp="1"/>
          </p:cNvSpPr>
          <p:nvPr>
            <p:ph type="body" sz="quarter" idx="10"/>
          </p:nvPr>
        </p:nvSpPr>
        <p:spPr>
          <a:xfrm>
            <a:off x="269303" y="1187962"/>
            <a:ext cx="11655078" cy="5097127"/>
          </a:xfrm>
        </p:spPr>
        <p:txBody>
          <a:bodyPr vert="horz" wrap="square" lIns="143428" tIns="143428" rIns="143428" bIns="143428" rtlCol="0">
            <a:spAutoFit/>
          </a:bodyPr>
          <a:lstStyle/>
          <a:p>
            <a:pPr marL="0" indent="0">
              <a:spcBef>
                <a:spcPts val="0"/>
              </a:spcBef>
              <a:spcAft>
                <a:spcPts val="588"/>
              </a:spcAft>
              <a:buNone/>
            </a:pPr>
            <a:r>
              <a:rPr lang="en-US" sz="2000" b="1" dirty="0">
                <a:solidFill>
                  <a:schemeClr val="tx1"/>
                </a:solidFill>
                <a:latin typeface="+mj-lt"/>
                <a:cs typeface="+mn-cs"/>
              </a:rPr>
              <a:t>Spring</a:t>
            </a:r>
          </a:p>
          <a:p>
            <a:pPr lvl="0"/>
            <a:r>
              <a:rPr lang="en-US" sz="1600" dirty="0">
                <a:gradFill>
                  <a:gsLst>
                    <a:gs pos="3586">
                      <a:schemeClr val="tx1"/>
                    </a:gs>
                    <a:gs pos="51000">
                      <a:schemeClr val="tx1"/>
                    </a:gs>
                  </a:gsLst>
                  <a:lin ang="5400000" scaled="0"/>
                </a:gradFill>
              </a:rPr>
              <a:t>ALM APIs - General Availability</a:t>
            </a:r>
          </a:p>
          <a:p>
            <a:r>
              <a:rPr lang="en-US" sz="1600" dirty="0">
                <a:gradFill>
                  <a:gsLst>
                    <a:gs pos="3586">
                      <a:schemeClr val="tx1"/>
                    </a:gs>
                    <a:gs pos="51000">
                      <a:schemeClr val="tx1"/>
                    </a:gs>
                  </a:gsLst>
                  <a:lin ang="5400000" scaled="0"/>
                </a:gradFill>
              </a:rPr>
              <a:t>Asset packaging – General Availability</a:t>
            </a:r>
          </a:p>
          <a:p>
            <a:pPr lvl="0"/>
            <a:r>
              <a:rPr lang="en-US" sz="1600" dirty="0">
                <a:gradFill>
                  <a:gsLst>
                    <a:gs pos="3586">
                      <a:schemeClr val="tx1"/>
                    </a:gs>
                    <a:gs pos="51000">
                      <a:schemeClr val="tx1"/>
                    </a:gs>
                  </a:gsLst>
                  <a:lin ang="5400000" scaled="0"/>
                </a:gradFill>
              </a:rPr>
              <a:t>Tenant properties – General Availability</a:t>
            </a:r>
          </a:p>
          <a:p>
            <a:pPr lvl="0"/>
            <a:r>
              <a:rPr lang="en-US" sz="1600" dirty="0">
                <a:gradFill>
                  <a:gsLst>
                    <a:gs pos="3586">
                      <a:schemeClr val="tx1"/>
                    </a:gs>
                    <a:gs pos="51000">
                      <a:schemeClr val="tx1"/>
                    </a:gs>
                  </a:gsLst>
                  <a:lin ang="5400000" scaled="0"/>
                </a:gradFill>
              </a:rPr>
              <a:t>Site Collection App Catalog – General Availability</a:t>
            </a:r>
          </a:p>
          <a:p>
            <a:r>
              <a:rPr lang="en-US" sz="1600" dirty="0">
                <a:gradFill>
                  <a:gsLst>
                    <a:gs pos="3586">
                      <a:schemeClr val="tx1"/>
                    </a:gs>
                    <a:gs pos="51000">
                      <a:schemeClr val="tx1"/>
                    </a:gs>
                  </a:gsLst>
                  <a:lin ang="5400000" scaled="0"/>
                </a:gradFill>
              </a:rPr>
              <a:t>Native Graph access from SharePoint Framework - Preview</a:t>
            </a:r>
          </a:p>
          <a:p>
            <a:r>
              <a:rPr lang="en-US" sz="1600" dirty="0">
                <a:gradFill>
                  <a:gsLst>
                    <a:gs pos="3586">
                      <a:schemeClr val="tx1"/>
                    </a:gs>
                    <a:gs pos="51000">
                      <a:schemeClr val="tx1"/>
                    </a:gs>
                  </a:gsLst>
                  <a:lin ang="5400000" scaled="0"/>
                </a:gradFill>
              </a:rPr>
              <a:t>API and dev support for numerous out-of-the-box features</a:t>
            </a:r>
            <a:br>
              <a:rPr lang="en-US" sz="1600" dirty="0">
                <a:gradFill>
                  <a:gsLst>
                    <a:gs pos="3586">
                      <a:schemeClr val="tx1"/>
                    </a:gs>
                    <a:gs pos="51000">
                      <a:schemeClr val="tx1"/>
                    </a:gs>
                  </a:gsLst>
                  <a:lin ang="5400000" scaled="0"/>
                </a:gradFill>
              </a:rPr>
            </a:br>
            <a:endParaRPr lang="en-US" sz="1600" dirty="0">
              <a:gradFill>
                <a:gsLst>
                  <a:gs pos="3586">
                    <a:schemeClr val="tx1"/>
                  </a:gs>
                  <a:gs pos="51000">
                    <a:schemeClr val="tx1"/>
                  </a:gs>
                </a:gsLst>
                <a:lin ang="5400000" scaled="0"/>
              </a:gradFill>
            </a:endParaRPr>
          </a:p>
          <a:p>
            <a:pPr marL="0" indent="0">
              <a:spcBef>
                <a:spcPts val="0"/>
              </a:spcBef>
              <a:spcAft>
                <a:spcPts val="588"/>
              </a:spcAft>
              <a:buNone/>
            </a:pPr>
            <a:r>
              <a:rPr lang="en-US" sz="2000" b="1" dirty="0">
                <a:solidFill>
                  <a:schemeClr val="tx1"/>
                </a:solidFill>
              </a:rPr>
              <a:t>Summer / Fall</a:t>
            </a:r>
          </a:p>
          <a:p>
            <a:r>
              <a:rPr lang="en-US" sz="1600" dirty="0">
                <a:gradFill>
                  <a:gsLst>
                    <a:gs pos="3586">
                      <a:schemeClr val="tx1"/>
                    </a:gs>
                    <a:gs pos="51000">
                      <a:schemeClr val="tx1"/>
                    </a:gs>
                  </a:gsLst>
                  <a:lin ang="5400000" scaled="0"/>
                </a:gradFill>
              </a:rPr>
              <a:t>Native Graph access from SharePoint Framework GA</a:t>
            </a:r>
          </a:p>
          <a:p>
            <a:pPr lvl="0"/>
            <a:r>
              <a:rPr lang="en-US" sz="1600" dirty="0">
                <a:gradFill>
                  <a:gsLst>
                    <a:gs pos="3586">
                      <a:schemeClr val="tx1"/>
                    </a:gs>
                    <a:gs pos="51000">
                      <a:schemeClr val="tx1"/>
                    </a:gs>
                  </a:gsLst>
                  <a:lin ang="5400000" scaled="0"/>
                </a:gradFill>
              </a:rPr>
              <a:t>Enterprise solutions from SharePoint to Microsoft Teams</a:t>
            </a:r>
          </a:p>
          <a:p>
            <a:pPr lvl="0"/>
            <a:r>
              <a:rPr lang="en-US" sz="1600" dirty="0">
                <a:gradFill>
                  <a:gsLst>
                    <a:gs pos="3586">
                      <a:schemeClr val="tx1"/>
                    </a:gs>
                    <a:gs pos="51000">
                      <a:schemeClr val="tx1"/>
                    </a:gs>
                  </a:gsLst>
                  <a:lin ang="5400000" scaled="0"/>
                </a:gradFill>
              </a:rPr>
              <a:t>ISV solutions from Microsoft Teams to SharePoint</a:t>
            </a:r>
          </a:p>
          <a:p>
            <a:pPr lvl="0"/>
            <a:r>
              <a:rPr lang="en-US" sz="1600" dirty="0">
                <a:gradFill>
                  <a:gsLst>
                    <a:gs pos="3586">
                      <a:schemeClr val="tx1"/>
                    </a:gs>
                    <a:gs pos="51000">
                      <a:schemeClr val="tx1"/>
                    </a:gs>
                  </a:gsLst>
                  <a:lin ang="5400000" scaled="0"/>
                </a:gradFill>
              </a:rPr>
              <a:t>Global Deployment for SharePoint Framework</a:t>
            </a:r>
          </a:p>
          <a:p>
            <a:pPr lvl="0"/>
            <a:r>
              <a:rPr lang="en-US" sz="1600" dirty="0">
                <a:gradFill>
                  <a:gsLst>
                    <a:gs pos="3586">
                      <a:schemeClr val="tx1"/>
                    </a:gs>
                    <a:gs pos="51000">
                      <a:schemeClr val="tx1"/>
                    </a:gs>
                  </a:gsLst>
                  <a:lin ang="5400000" scaled="0"/>
                </a:gradFill>
              </a:rPr>
              <a:t>Dynamic data in SharePoint Framework components</a:t>
            </a:r>
          </a:p>
          <a:p>
            <a:pPr lvl="0"/>
            <a:r>
              <a:rPr lang="en-US" sz="1600" dirty="0">
                <a:gradFill>
                  <a:gsLst>
                    <a:gs pos="3586">
                      <a:schemeClr val="tx1"/>
                    </a:gs>
                    <a:gs pos="51000">
                      <a:schemeClr val="tx1"/>
                    </a:gs>
                  </a:gsLst>
                  <a:lin ang="5400000" scaled="0"/>
                </a:gradFill>
              </a:rPr>
              <a:t>SharePoint Framework at SharePoint 2019 – including modern </a:t>
            </a:r>
            <a:br>
              <a:rPr lang="en-US" sz="1600" dirty="0">
                <a:gradFill>
                  <a:gsLst>
                    <a:gs pos="3586">
                      <a:schemeClr val="tx1"/>
                    </a:gs>
                    <a:gs pos="51000">
                      <a:schemeClr val="tx1"/>
                    </a:gs>
                  </a:gsLst>
                  <a:lin ang="5400000" scaled="0"/>
                </a:gradFill>
              </a:rPr>
            </a:br>
            <a:r>
              <a:rPr lang="en-US" sz="1600" dirty="0">
                <a:gradFill>
                  <a:gsLst>
                    <a:gs pos="3586">
                      <a:schemeClr val="tx1"/>
                    </a:gs>
                    <a:gs pos="51000">
                      <a:schemeClr val="tx1"/>
                    </a:gs>
                  </a:gsLst>
                  <a:lin ang="5400000" scaled="0"/>
                </a:gradFill>
              </a:rPr>
              <a:t>experiences</a:t>
            </a:r>
          </a:p>
        </p:txBody>
      </p:sp>
      <p:pic>
        <p:nvPicPr>
          <p:cNvPr id="24" name="Picture 23">
            <a:extLst>
              <a:ext uri="{FF2B5EF4-FFF2-40B4-BE49-F238E27FC236}">
                <a16:creationId xmlns:a16="http://schemas.microsoft.com/office/drawing/2014/main" id="{D525ED2D-2D61-413D-93DB-DC816EC03E06}"/>
              </a:ext>
            </a:extLst>
          </p:cNvPr>
          <p:cNvPicPr>
            <a:picLocks noChangeAspect="1"/>
          </p:cNvPicPr>
          <p:nvPr/>
        </p:nvPicPr>
        <p:blipFill rotWithShape="1">
          <a:blip r:embed="rId4">
            <a:extLst/>
          </a:blip>
          <a:srcRect r="65884"/>
          <a:stretch/>
        </p:blipFill>
        <p:spPr>
          <a:xfrm>
            <a:off x="9066407" y="2038038"/>
            <a:ext cx="1180124" cy="1281170"/>
          </a:xfrm>
          <a:prstGeom prst="rect">
            <a:avLst/>
          </a:prstGeom>
        </p:spPr>
      </p:pic>
      <p:pic>
        <p:nvPicPr>
          <p:cNvPr id="11" name="Picture 10" descr="Country Roa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3021" y="2791389"/>
            <a:ext cx="5941171" cy="4144556"/>
          </a:xfrm>
          <a:prstGeom prst="rect">
            <a:avLst/>
          </a:prstGeom>
        </p:spPr>
      </p:pic>
      <p:sp>
        <p:nvSpPr>
          <p:cNvPr id="4" name="TextBox 3">
            <a:extLst>
              <a:ext uri="{FF2B5EF4-FFF2-40B4-BE49-F238E27FC236}">
                <a16:creationId xmlns:a16="http://schemas.microsoft.com/office/drawing/2014/main" id="{4CC617D7-77C9-4E2F-992F-B8C17131D2D3}"/>
              </a:ext>
            </a:extLst>
          </p:cNvPr>
          <p:cNvSpPr txBox="1"/>
          <p:nvPr/>
        </p:nvSpPr>
        <p:spPr>
          <a:xfrm>
            <a:off x="409575" y="6277858"/>
            <a:ext cx="396685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More in details in SPC18 and Ignite</a:t>
            </a:r>
          </a:p>
        </p:txBody>
      </p:sp>
    </p:spTree>
    <p:extLst>
      <p:ext uri="{BB962C8B-B14F-4D97-AF65-F5344CB8AC3E}">
        <p14:creationId xmlns:p14="http://schemas.microsoft.com/office/powerpoint/2010/main" val="57076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D81E17-BF6A-4073-BC49-899684C635AD}"/>
              </a:ext>
            </a:extLst>
          </p:cNvPr>
          <p:cNvPicPr>
            <a:picLocks noChangeAspect="1"/>
          </p:cNvPicPr>
          <p:nvPr/>
        </p:nvPicPr>
        <p:blipFill rotWithShape="1">
          <a:blip r:embed="rId3">
            <a:duotone>
              <a:schemeClr val="accent6">
                <a:shade val="45000"/>
                <a:satMod val="135000"/>
              </a:schemeClr>
              <a:prstClr val="white"/>
            </a:duotone>
          </a:blip>
          <a:srcRect t="16745" r="7128" b="16745"/>
          <a:stretch/>
        </p:blipFill>
        <p:spPr>
          <a:xfrm>
            <a:off x="4920482" y="0"/>
            <a:ext cx="7176267" cy="6858000"/>
          </a:xfrm>
          <a:prstGeom prst="rect">
            <a:avLst/>
          </a:prstGeom>
        </p:spPr>
      </p:pic>
      <p:grpSp>
        <p:nvGrpSpPr>
          <p:cNvPr id="20" name="Group 19">
            <a:extLst>
              <a:ext uri="{FF2B5EF4-FFF2-40B4-BE49-F238E27FC236}">
                <a16:creationId xmlns:a16="http://schemas.microsoft.com/office/drawing/2014/main" id="{AEC05B1C-E72F-449D-9C56-24DCD116C851}"/>
              </a:ext>
            </a:extLst>
          </p:cNvPr>
          <p:cNvGrpSpPr/>
          <p:nvPr/>
        </p:nvGrpSpPr>
        <p:grpSpPr>
          <a:xfrm>
            <a:off x="351421" y="2103633"/>
            <a:ext cx="4595683" cy="1267251"/>
            <a:chOff x="415617" y="2780233"/>
            <a:chExt cx="4687836" cy="1292662"/>
          </a:xfrm>
        </p:grpSpPr>
        <p:sp>
          <p:nvSpPr>
            <p:cNvPr id="2" name="TextBox 1"/>
            <p:cNvSpPr txBox="1"/>
            <p:nvPr/>
          </p:nvSpPr>
          <p:spPr>
            <a:xfrm>
              <a:off x="415617" y="2780233"/>
              <a:ext cx="4687836" cy="1292662"/>
            </a:xfrm>
            <a:prstGeom prst="rect">
              <a:avLst/>
            </a:prstGeom>
            <a:noFill/>
          </p:spPr>
          <p:txBody>
            <a:bodyPr wrap="square" lIns="179285" tIns="143428" rIns="179285" bIns="143428" rtlCol="0">
              <a:spAutoFit/>
            </a:bodyPr>
            <a:lstStyle/>
            <a:p>
              <a:pPr algn="ctr">
                <a:lnSpc>
                  <a:spcPct val="90000"/>
                </a:lnSpc>
                <a:spcAft>
                  <a:spcPts val="588"/>
                </a:spcAft>
              </a:pPr>
              <a:r>
                <a:rPr lang="en-US" sz="7058">
                  <a:gradFill>
                    <a:gsLst>
                      <a:gs pos="2917">
                        <a:schemeClr val="tx1"/>
                      </a:gs>
                      <a:gs pos="30000">
                        <a:schemeClr val="tx1"/>
                      </a:gs>
                    </a:gsLst>
                    <a:lin ang="5400000" scaled="0"/>
                  </a:gradFill>
                </a:rPr>
                <a:t>Learn</a:t>
              </a:r>
              <a:endParaRPr lang="fi-FI" sz="7058" err="1">
                <a:gradFill>
                  <a:gsLst>
                    <a:gs pos="2917">
                      <a:schemeClr val="tx1"/>
                    </a:gs>
                    <a:gs pos="30000">
                      <a:schemeClr val="tx1"/>
                    </a:gs>
                  </a:gsLst>
                  <a:lin ang="5400000" scaled="0"/>
                </a:gradFill>
              </a:endParaRPr>
            </a:p>
          </p:txBody>
        </p:sp>
        <p:cxnSp>
          <p:nvCxnSpPr>
            <p:cNvPr id="3" name="Straight Connector 2">
              <a:extLst>
                <a:ext uri="{FF2B5EF4-FFF2-40B4-BE49-F238E27FC236}">
                  <a16:creationId xmlns:a16="http://schemas.microsoft.com/office/drawing/2014/main" id="{4BE86DCF-9801-4C60-A26D-501E9C4CEEE0}"/>
                </a:ext>
              </a:extLst>
            </p:cNvPr>
            <p:cNvCxnSpPr>
              <a:cxnSpLocks/>
            </p:cNvCxnSpPr>
            <p:nvPr/>
          </p:nvCxnSpPr>
          <p:spPr>
            <a:xfrm>
              <a:off x="1083493" y="2780233"/>
              <a:ext cx="0" cy="1191692"/>
            </a:xfrm>
            <a:prstGeom prst="line">
              <a:avLst/>
            </a:prstGeom>
            <a:ln w="762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6570630-E77E-4962-8753-B3260C564F59}"/>
              </a:ext>
            </a:extLst>
          </p:cNvPr>
          <p:cNvGrpSpPr/>
          <p:nvPr/>
        </p:nvGrpSpPr>
        <p:grpSpPr>
          <a:xfrm>
            <a:off x="3945856" y="2103633"/>
            <a:ext cx="4595683" cy="1267251"/>
            <a:chOff x="3796992" y="2780233"/>
            <a:chExt cx="4687836" cy="1292662"/>
          </a:xfrm>
        </p:grpSpPr>
        <p:sp>
          <p:nvSpPr>
            <p:cNvPr id="14" name="TextBox 13">
              <a:extLst>
                <a:ext uri="{FF2B5EF4-FFF2-40B4-BE49-F238E27FC236}">
                  <a16:creationId xmlns:a16="http://schemas.microsoft.com/office/drawing/2014/main" id="{19754FC5-82D1-42A9-BD29-5B101CAB2EBC}"/>
                </a:ext>
              </a:extLst>
            </p:cNvPr>
            <p:cNvSpPr txBox="1"/>
            <p:nvPr/>
          </p:nvSpPr>
          <p:spPr>
            <a:xfrm>
              <a:off x="3796992" y="2780233"/>
              <a:ext cx="4687836" cy="1292662"/>
            </a:xfrm>
            <a:prstGeom prst="rect">
              <a:avLst/>
            </a:prstGeom>
            <a:noFill/>
          </p:spPr>
          <p:txBody>
            <a:bodyPr wrap="square" lIns="179285" tIns="143428" rIns="179285" bIns="143428" rtlCol="0">
              <a:spAutoFit/>
            </a:bodyPr>
            <a:lstStyle/>
            <a:p>
              <a:pPr algn="ctr">
                <a:lnSpc>
                  <a:spcPct val="90000"/>
                </a:lnSpc>
                <a:spcAft>
                  <a:spcPts val="588"/>
                </a:spcAft>
              </a:pPr>
              <a:r>
                <a:rPr lang="en-US" sz="7058">
                  <a:gradFill>
                    <a:gsLst>
                      <a:gs pos="2917">
                        <a:schemeClr val="tx1"/>
                      </a:gs>
                      <a:gs pos="30000">
                        <a:schemeClr val="tx1"/>
                      </a:gs>
                    </a:gsLst>
                    <a:lin ang="5400000" scaled="0"/>
                  </a:gradFill>
                </a:rPr>
                <a:t>Reuse</a:t>
              </a:r>
              <a:endParaRPr lang="fi-FI" sz="7058" err="1">
                <a:gradFill>
                  <a:gsLst>
                    <a:gs pos="2917">
                      <a:schemeClr val="tx1"/>
                    </a:gs>
                    <a:gs pos="30000">
                      <a:schemeClr val="tx1"/>
                    </a:gs>
                  </a:gsLst>
                  <a:lin ang="5400000" scaled="0"/>
                </a:gradFill>
              </a:endParaRPr>
            </a:p>
          </p:txBody>
        </p:sp>
        <p:cxnSp>
          <p:nvCxnSpPr>
            <p:cNvPr id="15" name="Straight Connector 14">
              <a:extLst>
                <a:ext uri="{FF2B5EF4-FFF2-40B4-BE49-F238E27FC236}">
                  <a16:creationId xmlns:a16="http://schemas.microsoft.com/office/drawing/2014/main" id="{E87A2B9F-BC25-4E9A-8F7C-E8F69CC07EFF}"/>
                </a:ext>
              </a:extLst>
            </p:cNvPr>
            <p:cNvCxnSpPr>
              <a:cxnSpLocks/>
            </p:cNvCxnSpPr>
            <p:nvPr/>
          </p:nvCxnSpPr>
          <p:spPr>
            <a:xfrm>
              <a:off x="4464868" y="2780233"/>
              <a:ext cx="0" cy="1191692"/>
            </a:xfrm>
            <a:prstGeom prst="line">
              <a:avLst/>
            </a:prstGeom>
            <a:ln w="762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4145A8C-438A-4D6F-8CD1-A6C576F07FD1}"/>
              </a:ext>
            </a:extLst>
          </p:cNvPr>
          <p:cNvGrpSpPr/>
          <p:nvPr/>
        </p:nvGrpSpPr>
        <p:grpSpPr>
          <a:xfrm>
            <a:off x="7540291" y="2103633"/>
            <a:ext cx="4595683" cy="1267251"/>
            <a:chOff x="7748639" y="2780233"/>
            <a:chExt cx="4687836" cy="1292662"/>
          </a:xfrm>
        </p:grpSpPr>
        <p:sp>
          <p:nvSpPr>
            <p:cNvPr id="16" name="TextBox 15">
              <a:extLst>
                <a:ext uri="{FF2B5EF4-FFF2-40B4-BE49-F238E27FC236}">
                  <a16:creationId xmlns:a16="http://schemas.microsoft.com/office/drawing/2014/main" id="{96BCF3FC-3D0D-4DC9-BD86-57BC928B5681}"/>
                </a:ext>
              </a:extLst>
            </p:cNvPr>
            <p:cNvSpPr txBox="1"/>
            <p:nvPr/>
          </p:nvSpPr>
          <p:spPr>
            <a:xfrm>
              <a:off x="7748639" y="2780233"/>
              <a:ext cx="4687836" cy="1292662"/>
            </a:xfrm>
            <a:prstGeom prst="rect">
              <a:avLst/>
            </a:prstGeom>
            <a:noFill/>
          </p:spPr>
          <p:txBody>
            <a:bodyPr wrap="square" lIns="179285" tIns="143428" rIns="179285" bIns="143428" rtlCol="0">
              <a:spAutoFit/>
            </a:bodyPr>
            <a:lstStyle/>
            <a:p>
              <a:pPr algn="ctr">
                <a:lnSpc>
                  <a:spcPct val="90000"/>
                </a:lnSpc>
                <a:spcAft>
                  <a:spcPts val="588"/>
                </a:spcAft>
              </a:pPr>
              <a:r>
                <a:rPr lang="en-US" sz="7058">
                  <a:gradFill>
                    <a:gsLst>
                      <a:gs pos="2917">
                        <a:schemeClr val="tx1"/>
                      </a:gs>
                      <a:gs pos="30000">
                        <a:schemeClr val="tx1"/>
                      </a:gs>
                    </a:gsLst>
                    <a:lin ang="5400000" scaled="0"/>
                  </a:gradFill>
                </a:rPr>
                <a:t>Share</a:t>
              </a:r>
              <a:endParaRPr lang="fi-FI" sz="7058" err="1">
                <a:gradFill>
                  <a:gsLst>
                    <a:gs pos="2917">
                      <a:schemeClr val="tx1"/>
                    </a:gs>
                    <a:gs pos="30000">
                      <a:schemeClr val="tx1"/>
                    </a:gs>
                  </a:gsLst>
                  <a:lin ang="5400000" scaled="0"/>
                </a:gradFill>
              </a:endParaRPr>
            </a:p>
          </p:txBody>
        </p:sp>
        <p:cxnSp>
          <p:nvCxnSpPr>
            <p:cNvPr id="17" name="Straight Connector 16">
              <a:extLst>
                <a:ext uri="{FF2B5EF4-FFF2-40B4-BE49-F238E27FC236}">
                  <a16:creationId xmlns:a16="http://schemas.microsoft.com/office/drawing/2014/main" id="{3E383EFA-654B-4CE5-A8D7-8FF6735D27DE}"/>
                </a:ext>
              </a:extLst>
            </p:cNvPr>
            <p:cNvCxnSpPr>
              <a:cxnSpLocks/>
            </p:cNvCxnSpPr>
            <p:nvPr/>
          </p:nvCxnSpPr>
          <p:spPr>
            <a:xfrm>
              <a:off x="8416515" y="2780233"/>
              <a:ext cx="0" cy="1191692"/>
            </a:xfrm>
            <a:prstGeom prst="line">
              <a:avLst/>
            </a:prstGeom>
            <a:ln w="762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DE4C443-67A9-4A57-88F2-6D2822C8D96C}"/>
              </a:ext>
            </a:extLst>
          </p:cNvPr>
          <p:cNvSpPr txBox="1"/>
          <p:nvPr/>
        </p:nvSpPr>
        <p:spPr>
          <a:xfrm>
            <a:off x="4709631" y="3981569"/>
            <a:ext cx="2841918" cy="724135"/>
          </a:xfrm>
          <a:prstGeom prst="rect">
            <a:avLst/>
          </a:prstGeom>
          <a:noFill/>
        </p:spPr>
        <p:txBody>
          <a:bodyPr wrap="none" lIns="179285" tIns="143428" rIns="179285" bIns="143428" rtlCol="0">
            <a:spAutoFit/>
          </a:bodyPr>
          <a:lstStyle/>
          <a:p>
            <a:pPr>
              <a:lnSpc>
                <a:spcPct val="90000"/>
              </a:lnSpc>
              <a:spcAft>
                <a:spcPts val="588"/>
              </a:spcAft>
            </a:pPr>
            <a:r>
              <a:rPr lang="en-US" sz="3137" dirty="0">
                <a:gradFill>
                  <a:gsLst>
                    <a:gs pos="2917">
                      <a:schemeClr val="tx1"/>
                    </a:gs>
                    <a:gs pos="30000">
                      <a:schemeClr val="tx1"/>
                    </a:gs>
                  </a:gsLst>
                  <a:lin ang="5400000" scaled="0"/>
                </a:gradFill>
              </a:rPr>
              <a:t>aka.ms/</a:t>
            </a:r>
            <a:r>
              <a:rPr lang="en-US" sz="3137" dirty="0" err="1">
                <a:gradFill>
                  <a:gsLst>
                    <a:gs pos="2917">
                      <a:schemeClr val="tx1"/>
                    </a:gs>
                    <a:gs pos="30000">
                      <a:schemeClr val="tx1"/>
                    </a:gs>
                  </a:gsLst>
                  <a:lin ang="5400000" scaled="0"/>
                </a:gradFill>
              </a:rPr>
              <a:t>sppnp</a:t>
            </a:r>
            <a:endParaRPr lang="en-US" sz="3137"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542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E4FBC5-C45C-4EEF-8E7C-AF497FA2DC55}"/>
              </a:ext>
            </a:extLst>
          </p:cNvPr>
          <p:cNvSpPr>
            <a:spLocks noGrp="1"/>
          </p:cNvSpPr>
          <p:nvPr>
            <p:ph type="title"/>
          </p:nvPr>
        </p:nvSpPr>
        <p:spPr/>
        <p:txBody>
          <a:bodyPr/>
          <a:lstStyle/>
          <a:p>
            <a:r>
              <a:rPr lang="en-US" dirty="0"/>
              <a:t>Q&amp;A</a:t>
            </a:r>
          </a:p>
        </p:txBody>
      </p:sp>
      <p:sp>
        <p:nvSpPr>
          <p:cNvPr id="5" name="Title 2">
            <a:extLst>
              <a:ext uri="{FF2B5EF4-FFF2-40B4-BE49-F238E27FC236}">
                <a16:creationId xmlns:a16="http://schemas.microsoft.com/office/drawing/2014/main" id="{CE7CBB8A-6778-49A2-8BB1-E19C93C5ABE2}"/>
              </a:ext>
            </a:extLst>
          </p:cNvPr>
          <p:cNvSpPr txBox="1">
            <a:spLocks/>
          </p:cNvSpPr>
          <p:nvPr/>
        </p:nvSpPr>
        <p:spPr>
          <a:xfrm>
            <a:off x="-304079" y="3085746"/>
            <a:ext cx="13461317" cy="427809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7800" dirty="0">
                <a:solidFill>
                  <a:schemeClr val="bg1">
                    <a:lumMod val="95000"/>
                  </a:schemeClr>
                </a:solidFill>
              </a:rPr>
              <a:t>Q&amp;A</a:t>
            </a:r>
          </a:p>
        </p:txBody>
      </p:sp>
      <p:pic>
        <p:nvPicPr>
          <p:cNvPr id="4" name="Picture 3">
            <a:extLst>
              <a:ext uri="{FF2B5EF4-FFF2-40B4-BE49-F238E27FC236}">
                <a16:creationId xmlns:a16="http://schemas.microsoft.com/office/drawing/2014/main" id="{762BCC5B-E6FB-4D71-9726-08AF14736A0A}"/>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185860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649396-45E6-44B4-B4BF-42E7B35ED3EB}"/>
              </a:ext>
            </a:extLst>
          </p:cNvPr>
          <p:cNvSpPr/>
          <p:nvPr/>
        </p:nvSpPr>
        <p:spPr bwMode="auto">
          <a:xfrm>
            <a:off x="0" y="487"/>
            <a:ext cx="5046560"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3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46F3BFC1-F164-474D-99B4-DEC0CBF8F92F}"/>
              </a:ext>
            </a:extLst>
          </p:cNvPr>
          <p:cNvSpPr txBox="1"/>
          <p:nvPr/>
        </p:nvSpPr>
        <p:spPr>
          <a:xfrm>
            <a:off x="250164" y="2550977"/>
            <a:ext cx="3537023" cy="2462087"/>
          </a:xfrm>
          <a:prstGeom prst="rect">
            <a:avLst/>
          </a:prstGeom>
          <a:noFill/>
        </p:spPr>
        <p:txBody>
          <a:bodyPr wrap="square" lIns="179285" tIns="143428" rIns="179285" bIns="143428" rtlCol="0">
            <a:spAutoFit/>
          </a:bodyPr>
          <a:lstStyle/>
          <a:p>
            <a:pPr>
              <a:lnSpc>
                <a:spcPct val="90000"/>
              </a:lnSpc>
              <a:spcAft>
                <a:spcPts val="588"/>
              </a:spcAft>
            </a:pPr>
            <a:r>
              <a:rPr lang="en-US" sz="3921" dirty="0">
                <a:gradFill>
                  <a:gsLst>
                    <a:gs pos="4120">
                      <a:schemeClr val="bg1"/>
                    </a:gs>
                    <a:gs pos="14000">
                      <a:schemeClr val="bg1"/>
                    </a:gs>
                  </a:gsLst>
                  <a:lin ang="5400000" scaled="0"/>
                </a:gradFill>
              </a:rPr>
              <a:t>Complete your evaluations </a:t>
            </a:r>
            <a:br>
              <a:rPr lang="en-US" sz="3921" dirty="0">
                <a:gradFill>
                  <a:gsLst>
                    <a:gs pos="4120">
                      <a:schemeClr val="bg1"/>
                    </a:gs>
                    <a:gs pos="14000">
                      <a:schemeClr val="bg1"/>
                    </a:gs>
                  </a:gsLst>
                  <a:lin ang="5400000" scaled="0"/>
                </a:gradFill>
              </a:rPr>
            </a:br>
            <a:r>
              <a:rPr lang="en-US" sz="3921" dirty="0">
                <a:gradFill>
                  <a:gsLst>
                    <a:gs pos="4120">
                      <a:schemeClr val="bg1"/>
                    </a:gs>
                    <a:gs pos="14000">
                      <a:schemeClr val="bg1"/>
                    </a:gs>
                  </a:gsLst>
                  <a:lin ang="5400000" scaled="0"/>
                </a:gradFill>
              </a:rPr>
              <a:t>to </a:t>
            </a:r>
            <a:r>
              <a:rPr lang="en-US" sz="3921" b="1" dirty="0">
                <a:gradFill>
                  <a:gsLst>
                    <a:gs pos="4120">
                      <a:schemeClr val="bg1"/>
                    </a:gs>
                    <a:gs pos="14000">
                      <a:schemeClr val="bg1"/>
                    </a:gs>
                  </a:gsLst>
                  <a:lin ang="5400000" scaled="0"/>
                </a:gradFill>
                <a:latin typeface="Segoe UI" panose="020B0502040204020203" pitchFamily="34" charset="0"/>
                <a:cs typeface="Segoe UI" panose="020B0502040204020203" pitchFamily="34" charset="0"/>
              </a:rPr>
              <a:t>win prizes! </a:t>
            </a:r>
          </a:p>
        </p:txBody>
      </p:sp>
      <p:sp>
        <p:nvSpPr>
          <p:cNvPr id="5" name="TextBox 4">
            <a:extLst>
              <a:ext uri="{FF2B5EF4-FFF2-40B4-BE49-F238E27FC236}">
                <a16:creationId xmlns:a16="http://schemas.microsoft.com/office/drawing/2014/main" id="{705D2AC1-E78D-487F-B163-91F86BADBF36}"/>
              </a:ext>
            </a:extLst>
          </p:cNvPr>
          <p:cNvSpPr txBox="1"/>
          <p:nvPr/>
        </p:nvSpPr>
        <p:spPr>
          <a:xfrm>
            <a:off x="6247551" y="2667800"/>
            <a:ext cx="5694286" cy="1050007"/>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5243">
                      <a:schemeClr val="tx1"/>
                    </a:gs>
                    <a:gs pos="14000">
                      <a:schemeClr val="tx1"/>
                    </a:gs>
                  </a:gsLst>
                  <a:lin ang="5400000" scaled="0"/>
                </a:gradFill>
                <a:latin typeface="Segoe UI Semibold" panose="020B0702040204020203" pitchFamily="34" charset="0"/>
                <a:cs typeface="Segoe UI Semibold" panose="020B0702040204020203" pitchFamily="34" charset="0"/>
              </a:rPr>
              <a:t>Be eligible to win!</a:t>
            </a:r>
            <a:br>
              <a:rPr lang="en-US" sz="1730" dirty="0">
                <a:gradFill>
                  <a:gsLst>
                    <a:gs pos="5243">
                      <a:schemeClr val="tx1"/>
                    </a:gs>
                    <a:gs pos="14000">
                      <a:schemeClr val="tx1"/>
                    </a:gs>
                  </a:gsLst>
                  <a:lin ang="5400000" scaled="0"/>
                </a:gradFill>
                <a:latin typeface="Segoe UI" panose="020B0502040204020203" pitchFamily="34" charset="0"/>
                <a:cs typeface="Segoe UI" panose="020B0502040204020203" pitchFamily="34" charset="0"/>
              </a:rPr>
            </a:br>
            <a:r>
              <a:rPr lang="en-US" sz="1568" dirty="0">
                <a:gradFill>
                  <a:gsLst>
                    <a:gs pos="5243">
                      <a:schemeClr val="tx1"/>
                    </a:gs>
                    <a:gs pos="14000">
                      <a:schemeClr val="tx1"/>
                    </a:gs>
                  </a:gsLst>
                  <a:lin ang="5400000" scaled="0"/>
                </a:gradFill>
                <a:latin typeface="Segoe UI" panose="020B0502040204020203" pitchFamily="34" charset="0"/>
                <a:cs typeface="Segoe UI" panose="020B0502040204020203" pitchFamily="34" charset="0"/>
              </a:rPr>
              <a:t>Make sure you are scanned into your session and complete your session eval to be eligible to win.</a:t>
            </a:r>
          </a:p>
        </p:txBody>
      </p:sp>
      <p:sp>
        <p:nvSpPr>
          <p:cNvPr id="6" name="TextBox 5">
            <a:extLst>
              <a:ext uri="{FF2B5EF4-FFF2-40B4-BE49-F238E27FC236}">
                <a16:creationId xmlns:a16="http://schemas.microsoft.com/office/drawing/2014/main" id="{55CD72A4-07B9-40B8-96C9-8DE799566D59}"/>
              </a:ext>
            </a:extLst>
          </p:cNvPr>
          <p:cNvSpPr txBox="1"/>
          <p:nvPr/>
        </p:nvSpPr>
        <p:spPr>
          <a:xfrm>
            <a:off x="6247551" y="3738795"/>
            <a:ext cx="5528896" cy="832764"/>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5243">
                      <a:schemeClr val="tx1"/>
                    </a:gs>
                    <a:gs pos="14000">
                      <a:schemeClr val="tx1"/>
                    </a:gs>
                  </a:gsLst>
                  <a:lin ang="5400000" scaled="0"/>
                </a:gradFill>
                <a:latin typeface="Segoe UI Semibold" panose="020B0702040204020203" pitchFamily="34" charset="0"/>
                <a:cs typeface="Segoe UI Semibold" panose="020B0702040204020203" pitchFamily="34" charset="0"/>
              </a:rPr>
              <a:t>Seven winners each day!</a:t>
            </a:r>
            <a:br>
              <a:rPr lang="en-US" sz="1961" dirty="0">
                <a:gradFill>
                  <a:gsLst>
                    <a:gs pos="5243">
                      <a:schemeClr val="tx1"/>
                    </a:gs>
                    <a:gs pos="14000">
                      <a:schemeClr val="tx1"/>
                    </a:gs>
                  </a:gsLst>
                  <a:lin ang="5400000" scaled="0"/>
                </a:gradFill>
              </a:rPr>
            </a:br>
            <a:r>
              <a:rPr lang="en-US" sz="1568" dirty="0">
                <a:gradFill>
                  <a:gsLst>
                    <a:gs pos="5243">
                      <a:schemeClr val="tx1"/>
                    </a:gs>
                    <a:gs pos="14000">
                      <a:schemeClr val="tx1"/>
                    </a:gs>
                  </a:gsLst>
                  <a:lin ang="5400000" scaled="0"/>
                </a:gradFill>
                <a:latin typeface="Segoe UI" panose="020B0502040204020203" pitchFamily="34" charset="0"/>
                <a:cs typeface="Segoe UI" panose="020B0502040204020203" pitchFamily="34" charset="0"/>
              </a:rPr>
              <a:t>Winners will be notified via email.</a:t>
            </a:r>
          </a:p>
        </p:txBody>
      </p:sp>
      <p:sp>
        <p:nvSpPr>
          <p:cNvPr id="7" name="TextBox 6">
            <a:extLst>
              <a:ext uri="{FF2B5EF4-FFF2-40B4-BE49-F238E27FC236}">
                <a16:creationId xmlns:a16="http://schemas.microsoft.com/office/drawing/2014/main" id="{8123D63E-B62B-4B63-9DA2-4B82AA98DD7F}"/>
              </a:ext>
            </a:extLst>
          </p:cNvPr>
          <p:cNvSpPr txBox="1"/>
          <p:nvPr/>
        </p:nvSpPr>
        <p:spPr>
          <a:xfrm>
            <a:off x="6236127" y="4592546"/>
            <a:ext cx="5540320" cy="200346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5243">
                      <a:schemeClr val="tx1"/>
                    </a:gs>
                    <a:gs pos="14000">
                      <a:schemeClr val="tx1"/>
                    </a:gs>
                  </a:gsLst>
                  <a:lin ang="5400000" scaled="0"/>
                </a:gradFill>
                <a:latin typeface="Segoe UI Semibold" panose="020B0702040204020203" pitchFamily="34" charset="0"/>
                <a:cs typeface="Segoe UI Semibold" panose="020B0702040204020203" pitchFamily="34" charset="0"/>
              </a:rPr>
              <a:t>Pick up your prize before leaving!</a:t>
            </a:r>
          </a:p>
          <a:p>
            <a:pPr>
              <a:lnSpc>
                <a:spcPct val="90000"/>
              </a:lnSpc>
              <a:spcAft>
                <a:spcPts val="588"/>
              </a:spcAft>
            </a:pPr>
            <a:r>
              <a:rPr lang="en-US" sz="1568" dirty="0">
                <a:gradFill>
                  <a:gsLst>
                    <a:gs pos="5243">
                      <a:schemeClr val="tx1"/>
                    </a:gs>
                    <a:gs pos="14000">
                      <a:schemeClr val="tx1"/>
                    </a:gs>
                  </a:gsLst>
                  <a:lin ang="5400000" scaled="0"/>
                </a:gradFill>
                <a:latin typeface="Segoe UI" panose="020B0502040204020203" pitchFamily="34" charset="0"/>
                <a:cs typeface="Segoe UI" panose="020B0502040204020203" pitchFamily="34" charset="0"/>
              </a:rPr>
              <a:t>Prizes can be claimed at the info counter located on WSCC level 4, Galleria level.</a:t>
            </a:r>
          </a:p>
          <a:p>
            <a:pPr>
              <a:lnSpc>
                <a:spcPct val="90000"/>
              </a:lnSpc>
              <a:spcAft>
                <a:spcPts val="588"/>
              </a:spcAft>
            </a:pPr>
            <a:r>
              <a:rPr lang="en-US" sz="1568" dirty="0">
                <a:gradFill>
                  <a:gsLst>
                    <a:gs pos="5243">
                      <a:schemeClr val="tx1"/>
                    </a:gs>
                    <a:gs pos="14000">
                      <a:schemeClr val="tx1"/>
                    </a:gs>
                  </a:gsLst>
                  <a:lin ang="5400000" scaled="0"/>
                </a:gradFill>
                <a:latin typeface="Segoe UI Semibold" panose="020B0702040204020203" pitchFamily="34" charset="0"/>
                <a:cs typeface="Segoe UI Semibold" panose="020B0702040204020203" pitchFamily="34" charset="0"/>
              </a:rPr>
              <a:t>Monday: pick up 2:15pm–6:30pm</a:t>
            </a:r>
            <a:r>
              <a:rPr lang="en-US" sz="1568" dirty="0">
                <a:gradFill>
                  <a:gsLst>
                    <a:gs pos="5243">
                      <a:schemeClr val="tx1"/>
                    </a:gs>
                    <a:gs pos="14000">
                      <a:schemeClr val="tx1"/>
                    </a:gs>
                  </a:gsLst>
                  <a:lin ang="5400000" scaled="0"/>
                </a:gradFill>
                <a:latin typeface="Segoe UI" panose="020B0502040204020203" pitchFamily="34" charset="0"/>
                <a:cs typeface="Segoe UI" panose="020B0502040204020203" pitchFamily="34" charset="0"/>
              </a:rPr>
              <a:t>.</a:t>
            </a:r>
            <a:r>
              <a:rPr lang="en-US" sz="1568" dirty="0">
                <a:gradFill>
                  <a:gsLst>
                    <a:gs pos="5243">
                      <a:schemeClr val="tx1"/>
                    </a:gs>
                    <a:gs pos="14000">
                      <a:schemeClr val="tx1"/>
                    </a:gs>
                  </a:gsLst>
                  <a:lin ang="5400000" scaled="0"/>
                </a:gradFill>
                <a:latin typeface="Segoe UI Semibold" panose="020B0702040204020203" pitchFamily="34" charset="0"/>
                <a:cs typeface="Segoe UI Semibold" panose="020B0702040204020203" pitchFamily="34" charset="0"/>
              </a:rPr>
              <a:t> </a:t>
            </a:r>
          </a:p>
          <a:p>
            <a:pPr>
              <a:lnSpc>
                <a:spcPct val="90000"/>
              </a:lnSpc>
              <a:spcAft>
                <a:spcPts val="588"/>
              </a:spcAft>
            </a:pPr>
            <a:r>
              <a:rPr lang="en-US" sz="1568" dirty="0">
                <a:gradFill>
                  <a:gsLst>
                    <a:gs pos="5243">
                      <a:schemeClr val="tx1"/>
                    </a:gs>
                    <a:gs pos="14000">
                      <a:schemeClr val="tx1"/>
                    </a:gs>
                  </a:gsLst>
                  <a:lin ang="5400000" scaled="0"/>
                </a:gradFill>
                <a:latin typeface="Segoe UI Semibold" panose="020B0702040204020203" pitchFamily="34" charset="0"/>
                <a:cs typeface="Segoe UI Semibold" panose="020B0702040204020203" pitchFamily="34" charset="0"/>
              </a:rPr>
              <a:t>Tuesday: pick up 7:00am–6:00pm.</a:t>
            </a:r>
          </a:p>
          <a:p>
            <a:pPr>
              <a:lnSpc>
                <a:spcPct val="90000"/>
              </a:lnSpc>
              <a:spcAft>
                <a:spcPts val="588"/>
              </a:spcAft>
            </a:pPr>
            <a:r>
              <a:rPr lang="en-US" sz="1568" dirty="0">
                <a:gradFill>
                  <a:gsLst>
                    <a:gs pos="5243">
                      <a:schemeClr val="tx1"/>
                    </a:gs>
                    <a:gs pos="14000">
                      <a:schemeClr val="tx1"/>
                    </a:gs>
                  </a:gsLst>
                  <a:lin ang="5400000" scaled="0"/>
                </a:gradFill>
                <a:latin typeface="Segoe UI Semibold" panose="020B0702040204020203" pitchFamily="34" charset="0"/>
                <a:cs typeface="Segoe UI Semibold" panose="020B0702040204020203" pitchFamily="34" charset="0"/>
              </a:rPr>
              <a:t>Wednesday: pick up 7:00am–5:30pm. </a:t>
            </a:r>
          </a:p>
        </p:txBody>
      </p:sp>
      <p:grpSp>
        <p:nvGrpSpPr>
          <p:cNvPr id="8" name="Group 7">
            <a:extLst>
              <a:ext uri="{FF2B5EF4-FFF2-40B4-BE49-F238E27FC236}">
                <a16:creationId xmlns:a16="http://schemas.microsoft.com/office/drawing/2014/main" id="{E605B7DB-B435-4A1D-B849-CD4122A914C2}"/>
              </a:ext>
            </a:extLst>
          </p:cNvPr>
          <p:cNvGrpSpPr/>
          <p:nvPr/>
        </p:nvGrpSpPr>
        <p:grpSpPr>
          <a:xfrm>
            <a:off x="5487301" y="2818391"/>
            <a:ext cx="748825" cy="748825"/>
            <a:chOff x="3365860" y="518405"/>
            <a:chExt cx="874460" cy="874460"/>
          </a:xfrm>
        </p:grpSpPr>
        <p:sp>
          <p:nvSpPr>
            <p:cNvPr id="9" name="Oval 8">
              <a:extLst>
                <a:ext uri="{FF2B5EF4-FFF2-40B4-BE49-F238E27FC236}">
                  <a16:creationId xmlns:a16="http://schemas.microsoft.com/office/drawing/2014/main" id="{0EFEEE38-4F8E-4D6E-AA9F-BD6FFA082168}"/>
                </a:ext>
              </a:extLst>
            </p:cNvPr>
            <p:cNvSpPr/>
            <p:nvPr/>
          </p:nvSpPr>
          <p:spPr bwMode="auto">
            <a:xfrm>
              <a:off x="3365860" y="518405"/>
              <a:ext cx="874460" cy="8744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PostUpdateLegacy_E1D7" title="Icon of an article, feed, or social media thread">
              <a:extLst>
                <a:ext uri="{FF2B5EF4-FFF2-40B4-BE49-F238E27FC236}">
                  <a16:creationId xmlns:a16="http://schemas.microsoft.com/office/drawing/2014/main" id="{8959DEDE-B2CE-4BFA-977A-B139D00AB7FD}"/>
                </a:ext>
              </a:extLst>
            </p:cNvPr>
            <p:cNvSpPr>
              <a:spLocks noChangeAspect="1" noEditPoints="1"/>
            </p:cNvSpPr>
            <p:nvPr/>
          </p:nvSpPr>
          <p:spPr bwMode="auto">
            <a:xfrm>
              <a:off x="3571961" y="836852"/>
              <a:ext cx="462258" cy="237566"/>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1" name="Group 10">
            <a:extLst>
              <a:ext uri="{FF2B5EF4-FFF2-40B4-BE49-F238E27FC236}">
                <a16:creationId xmlns:a16="http://schemas.microsoft.com/office/drawing/2014/main" id="{C9F52DCE-C1AC-4646-BC27-D445BA5101E3}"/>
              </a:ext>
            </a:extLst>
          </p:cNvPr>
          <p:cNvGrpSpPr/>
          <p:nvPr/>
        </p:nvGrpSpPr>
        <p:grpSpPr>
          <a:xfrm>
            <a:off x="5487301" y="3780764"/>
            <a:ext cx="748825" cy="748825"/>
            <a:chOff x="3360463" y="3259074"/>
            <a:chExt cx="874460" cy="874460"/>
          </a:xfrm>
        </p:grpSpPr>
        <p:sp>
          <p:nvSpPr>
            <p:cNvPr id="12" name="Oval 11">
              <a:extLst>
                <a:ext uri="{FF2B5EF4-FFF2-40B4-BE49-F238E27FC236}">
                  <a16:creationId xmlns:a16="http://schemas.microsoft.com/office/drawing/2014/main" id="{6E3E3E1A-1575-40BB-BA74-73BF4754A437}"/>
                </a:ext>
              </a:extLst>
            </p:cNvPr>
            <p:cNvSpPr/>
            <p:nvPr/>
          </p:nvSpPr>
          <p:spPr bwMode="auto">
            <a:xfrm>
              <a:off x="3360463" y="3259074"/>
              <a:ext cx="874460" cy="8744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lock_E917" title="Icon of a clock">
              <a:extLst>
                <a:ext uri="{FF2B5EF4-FFF2-40B4-BE49-F238E27FC236}">
                  <a16:creationId xmlns:a16="http://schemas.microsoft.com/office/drawing/2014/main" id="{0A13A740-301D-46F2-A68C-F18400B8BD6F}"/>
                </a:ext>
              </a:extLst>
            </p:cNvPr>
            <p:cNvSpPr>
              <a:spLocks noChangeAspect="1" noEditPoints="1"/>
            </p:cNvSpPr>
            <p:nvPr/>
          </p:nvSpPr>
          <p:spPr bwMode="auto">
            <a:xfrm>
              <a:off x="3564218" y="3462715"/>
              <a:ext cx="466950" cy="46717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4" name="Group 13">
            <a:extLst>
              <a:ext uri="{FF2B5EF4-FFF2-40B4-BE49-F238E27FC236}">
                <a16:creationId xmlns:a16="http://schemas.microsoft.com/office/drawing/2014/main" id="{90160370-07D8-4BF8-8BA1-A3713F300829}"/>
              </a:ext>
            </a:extLst>
          </p:cNvPr>
          <p:cNvGrpSpPr/>
          <p:nvPr/>
        </p:nvGrpSpPr>
        <p:grpSpPr>
          <a:xfrm>
            <a:off x="5487301" y="4780852"/>
            <a:ext cx="748825" cy="748825"/>
            <a:chOff x="3360463" y="4644762"/>
            <a:chExt cx="874460" cy="874460"/>
          </a:xfrm>
        </p:grpSpPr>
        <p:sp>
          <p:nvSpPr>
            <p:cNvPr id="15" name="Oval 14">
              <a:extLst>
                <a:ext uri="{FF2B5EF4-FFF2-40B4-BE49-F238E27FC236}">
                  <a16:creationId xmlns:a16="http://schemas.microsoft.com/office/drawing/2014/main" id="{D9822844-F975-4DFA-8744-6D67D09B7265}"/>
                </a:ext>
              </a:extLst>
            </p:cNvPr>
            <p:cNvSpPr/>
            <p:nvPr/>
          </p:nvSpPr>
          <p:spPr bwMode="auto">
            <a:xfrm>
              <a:off x="3360463" y="4644762"/>
              <a:ext cx="874460" cy="8744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people_5" title="Icon of a person with a box around them">
              <a:extLst>
                <a:ext uri="{FF2B5EF4-FFF2-40B4-BE49-F238E27FC236}">
                  <a16:creationId xmlns:a16="http://schemas.microsoft.com/office/drawing/2014/main" id="{3DF2DD8F-015C-4AD8-9A7F-AAF5DC545FEB}"/>
                </a:ext>
              </a:extLst>
            </p:cNvPr>
            <p:cNvSpPr>
              <a:spLocks noChangeAspect="1" noEditPoints="1"/>
            </p:cNvSpPr>
            <p:nvPr/>
          </p:nvSpPr>
          <p:spPr bwMode="auto">
            <a:xfrm>
              <a:off x="3584567" y="4869712"/>
              <a:ext cx="426252" cy="4245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dirty="0"/>
            </a:p>
          </p:txBody>
        </p:sp>
      </p:grpSp>
      <p:grpSp>
        <p:nvGrpSpPr>
          <p:cNvPr id="31" name="Group 30">
            <a:extLst>
              <a:ext uri="{FF2B5EF4-FFF2-40B4-BE49-F238E27FC236}">
                <a16:creationId xmlns:a16="http://schemas.microsoft.com/office/drawing/2014/main" id="{BAC8F63E-8FBD-4601-9099-71A22A335927}"/>
              </a:ext>
            </a:extLst>
          </p:cNvPr>
          <p:cNvGrpSpPr/>
          <p:nvPr/>
        </p:nvGrpSpPr>
        <p:grpSpPr>
          <a:xfrm>
            <a:off x="5390157" y="452186"/>
            <a:ext cx="6325589" cy="2004622"/>
            <a:chOff x="5498241" y="460756"/>
            <a:chExt cx="6452430" cy="2044819"/>
          </a:xfrm>
        </p:grpSpPr>
        <p:pic>
          <p:nvPicPr>
            <p:cNvPr id="17" name="Picture 4" descr="Related image">
              <a:extLst>
                <a:ext uri="{FF2B5EF4-FFF2-40B4-BE49-F238E27FC236}">
                  <a16:creationId xmlns:a16="http://schemas.microsoft.com/office/drawing/2014/main" id="{DADDEF44-4B16-4D38-AD15-34D625E1E8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80" t="10204" r="11583" b="39755"/>
            <a:stretch/>
          </p:blipFill>
          <p:spPr bwMode="auto">
            <a:xfrm>
              <a:off x="8087786" y="1191025"/>
              <a:ext cx="1271587" cy="8357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Related image">
              <a:extLst>
                <a:ext uri="{FF2B5EF4-FFF2-40B4-BE49-F238E27FC236}">
                  <a16:creationId xmlns:a16="http://schemas.microsoft.com/office/drawing/2014/main" id="{261F94BD-26CE-4896-9576-9215452E8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913" b="9281"/>
            <a:stretch/>
          </p:blipFill>
          <p:spPr bwMode="auto">
            <a:xfrm>
              <a:off x="5652407" y="1288568"/>
              <a:ext cx="2041676" cy="685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93D8995-8BA0-454C-85EC-55D004F9D971}"/>
                </a:ext>
              </a:extLst>
            </p:cNvPr>
            <p:cNvPicPr>
              <a:picLocks noChangeAspect="1"/>
            </p:cNvPicPr>
            <p:nvPr/>
          </p:nvPicPr>
          <p:blipFill rotWithShape="1">
            <a:blip r:embed="rId4"/>
            <a:srcRect l="16296" t="6524" r="3349" b="26759"/>
            <a:stretch/>
          </p:blipFill>
          <p:spPr>
            <a:xfrm>
              <a:off x="10333038" y="1185010"/>
              <a:ext cx="1031139" cy="841746"/>
            </a:xfrm>
            <a:prstGeom prst="rect">
              <a:avLst/>
            </a:prstGeom>
          </p:spPr>
        </p:pic>
        <p:sp>
          <p:nvSpPr>
            <p:cNvPr id="20" name="TextBox 19">
              <a:extLst>
                <a:ext uri="{FF2B5EF4-FFF2-40B4-BE49-F238E27FC236}">
                  <a16:creationId xmlns:a16="http://schemas.microsoft.com/office/drawing/2014/main" id="{858215AD-EE41-4E4A-916F-5F90206EEEFE}"/>
                </a:ext>
              </a:extLst>
            </p:cNvPr>
            <p:cNvSpPr txBox="1"/>
            <p:nvPr/>
          </p:nvSpPr>
          <p:spPr>
            <a:xfrm>
              <a:off x="5498241" y="2016210"/>
              <a:ext cx="2350008" cy="48936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1873">
                        <a:schemeClr val="tx2"/>
                      </a:gs>
                      <a:gs pos="14000">
                        <a:schemeClr val="tx2"/>
                      </a:gs>
                    </a:gsLst>
                    <a:lin ang="5400000" scaled="0"/>
                  </a:gradFill>
                  <a:latin typeface="Segoe UI" panose="020B0502040204020203" pitchFamily="34" charset="0"/>
                  <a:cs typeface="Segoe UI" panose="020B0502040204020203" pitchFamily="34" charset="0"/>
                </a:rPr>
                <a:t>Xbox One X </a:t>
              </a:r>
            </a:p>
          </p:txBody>
        </p:sp>
        <p:sp>
          <p:nvSpPr>
            <p:cNvPr id="21" name="TextBox 20">
              <a:extLst>
                <a:ext uri="{FF2B5EF4-FFF2-40B4-BE49-F238E27FC236}">
                  <a16:creationId xmlns:a16="http://schemas.microsoft.com/office/drawing/2014/main" id="{2BA97638-08FE-4651-88AC-7048CDFCF7EC}"/>
                </a:ext>
              </a:extLst>
            </p:cNvPr>
            <p:cNvSpPr txBox="1"/>
            <p:nvPr/>
          </p:nvSpPr>
          <p:spPr>
            <a:xfrm>
              <a:off x="7548575" y="2016210"/>
              <a:ext cx="2350008" cy="48936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1873">
                        <a:schemeClr val="tx2"/>
                      </a:gs>
                      <a:gs pos="14000">
                        <a:schemeClr val="tx2"/>
                      </a:gs>
                    </a:gsLst>
                    <a:lin ang="5400000" scaled="0"/>
                  </a:gradFill>
                  <a:latin typeface="Segoe UI" panose="020B0502040204020203" pitchFamily="34" charset="0"/>
                  <a:cs typeface="Segoe UI" panose="020B0502040204020203" pitchFamily="34" charset="0"/>
                </a:rPr>
                <a:t>DJI Spark Drone </a:t>
              </a:r>
            </a:p>
          </p:txBody>
        </p:sp>
        <p:sp>
          <p:nvSpPr>
            <p:cNvPr id="22" name="TextBox 21">
              <a:extLst>
                <a:ext uri="{FF2B5EF4-FFF2-40B4-BE49-F238E27FC236}">
                  <a16:creationId xmlns:a16="http://schemas.microsoft.com/office/drawing/2014/main" id="{DCD175B2-05F9-4BEE-9FFA-1FCEA79DDF42}"/>
                </a:ext>
              </a:extLst>
            </p:cNvPr>
            <p:cNvSpPr txBox="1"/>
            <p:nvPr/>
          </p:nvSpPr>
          <p:spPr>
            <a:xfrm>
              <a:off x="9598909" y="2016210"/>
              <a:ext cx="2351762" cy="48936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1873">
                        <a:schemeClr val="tx2"/>
                      </a:gs>
                      <a:gs pos="14000">
                        <a:schemeClr val="tx2"/>
                      </a:gs>
                    </a:gsLst>
                    <a:lin ang="5400000" scaled="0"/>
                  </a:gradFill>
                  <a:latin typeface="Segoe UI" panose="020B0502040204020203" pitchFamily="34" charset="0"/>
                  <a:cs typeface="Segoe UI" panose="020B0502040204020203" pitchFamily="34" charset="0"/>
                </a:rPr>
                <a:t>Starbucks gift cards </a:t>
              </a:r>
            </a:p>
          </p:txBody>
        </p:sp>
        <p:sp>
          <p:nvSpPr>
            <p:cNvPr id="23" name="TextBox 22">
              <a:extLst>
                <a:ext uri="{FF2B5EF4-FFF2-40B4-BE49-F238E27FC236}">
                  <a16:creationId xmlns:a16="http://schemas.microsoft.com/office/drawing/2014/main" id="{6139C41E-0808-4843-B098-2DD67A12EA75}"/>
                </a:ext>
              </a:extLst>
            </p:cNvPr>
            <p:cNvSpPr txBox="1"/>
            <p:nvPr/>
          </p:nvSpPr>
          <p:spPr>
            <a:xfrm>
              <a:off x="7477899" y="460756"/>
              <a:ext cx="2451192"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gradFill>
                    <a:gsLst>
                      <a:gs pos="1873">
                        <a:schemeClr val="tx1"/>
                      </a:gs>
                      <a:gs pos="11000">
                        <a:schemeClr val="tx1"/>
                      </a:gs>
                    </a:gsLst>
                    <a:lin ang="5400000" scaled="0"/>
                  </a:gradFill>
                  <a:latin typeface="Segoe UI" panose="020B0502040204020203" pitchFamily="34" charset="0"/>
                  <a:cs typeface="Segoe UI" panose="020B0502040204020203" pitchFamily="34" charset="0"/>
                </a:rPr>
                <a:t>Daily </a:t>
              </a:r>
              <a:r>
                <a:rPr lang="en-US" sz="2353" b="1" dirty="0">
                  <a:gradFill>
                    <a:gsLst>
                      <a:gs pos="0">
                        <a:schemeClr val="tx2"/>
                      </a:gs>
                      <a:gs pos="7000">
                        <a:schemeClr val="tx2"/>
                      </a:gs>
                    </a:gsLst>
                    <a:lin ang="5400000" scaled="0"/>
                  </a:gradFill>
                  <a:latin typeface="Segoe UI" panose="020B0502040204020203" pitchFamily="34" charset="0"/>
                  <a:cs typeface="Segoe UI" panose="020B0502040204020203" pitchFamily="34" charset="0"/>
                </a:rPr>
                <a:t>Prizes</a:t>
              </a:r>
            </a:p>
          </p:txBody>
        </p:sp>
      </p:grpSp>
      <p:sp>
        <p:nvSpPr>
          <p:cNvPr id="24" name="Freeform: Shape 23">
            <a:extLst>
              <a:ext uri="{FF2B5EF4-FFF2-40B4-BE49-F238E27FC236}">
                <a16:creationId xmlns:a16="http://schemas.microsoft.com/office/drawing/2014/main" id="{36AF687E-D398-4DFF-A28F-FFAF032B7DFD}"/>
              </a:ext>
            </a:extLst>
          </p:cNvPr>
          <p:cNvSpPr/>
          <p:nvPr/>
        </p:nvSpPr>
        <p:spPr bwMode="auto">
          <a:xfrm>
            <a:off x="5487302" y="2560382"/>
            <a:ext cx="6095689" cy="0"/>
          </a:xfrm>
          <a:custGeom>
            <a:avLst/>
            <a:gdLst>
              <a:gd name="connsiteX0" fmla="*/ 0 w 6438900"/>
              <a:gd name="connsiteY0" fmla="*/ 0 h 0"/>
              <a:gd name="connsiteX1" fmla="*/ 6438900 w 6438900"/>
              <a:gd name="connsiteY1" fmla="*/ 0 h 0"/>
            </a:gdLst>
            <a:ahLst/>
            <a:cxnLst>
              <a:cxn ang="0">
                <a:pos x="connsiteX0" y="connsiteY0"/>
              </a:cxn>
              <a:cxn ang="0">
                <a:pos x="connsiteX1" y="connsiteY1"/>
              </a:cxn>
            </a:cxnLst>
            <a:rect l="l" t="t" r="r" b="b"/>
            <a:pathLst>
              <a:path w="6438900">
                <a:moveTo>
                  <a:pt x="0" y="0"/>
                </a:moveTo>
                <a:lnTo>
                  <a:pt x="6438900" y="0"/>
                </a:lnTo>
              </a:path>
            </a:pathLst>
          </a:custGeom>
          <a:noFill/>
          <a:ln w="25400" cap="rnd">
            <a:solidFill>
              <a:schemeClr val="tx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sp>
        <p:nvSpPr>
          <p:cNvPr id="25" name="Freeform: Shape 24">
            <a:extLst>
              <a:ext uri="{FF2B5EF4-FFF2-40B4-BE49-F238E27FC236}">
                <a16:creationId xmlns:a16="http://schemas.microsoft.com/office/drawing/2014/main" id="{FAD5BCB2-51FA-421F-B8B9-4E89BD0926E9}"/>
              </a:ext>
            </a:extLst>
          </p:cNvPr>
          <p:cNvSpPr/>
          <p:nvPr/>
        </p:nvSpPr>
        <p:spPr bwMode="auto">
          <a:xfrm>
            <a:off x="5487302" y="442212"/>
            <a:ext cx="6095689" cy="0"/>
          </a:xfrm>
          <a:custGeom>
            <a:avLst/>
            <a:gdLst>
              <a:gd name="connsiteX0" fmla="*/ 0 w 6438900"/>
              <a:gd name="connsiteY0" fmla="*/ 0 h 0"/>
              <a:gd name="connsiteX1" fmla="*/ 6438900 w 6438900"/>
              <a:gd name="connsiteY1" fmla="*/ 0 h 0"/>
            </a:gdLst>
            <a:ahLst/>
            <a:cxnLst>
              <a:cxn ang="0">
                <a:pos x="connsiteX0" y="connsiteY0"/>
              </a:cxn>
              <a:cxn ang="0">
                <a:pos x="connsiteX1" y="connsiteY1"/>
              </a:cxn>
            </a:cxnLst>
            <a:rect l="l" t="t" r="r" b="b"/>
            <a:pathLst>
              <a:path w="6438900">
                <a:moveTo>
                  <a:pt x="0" y="0"/>
                </a:moveTo>
                <a:lnTo>
                  <a:pt x="6438900" y="0"/>
                </a:lnTo>
              </a:path>
            </a:pathLst>
          </a:custGeom>
          <a:noFill/>
          <a:ln w="25400" cap="rnd">
            <a:solidFill>
              <a:schemeClr val="tx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sp>
        <p:nvSpPr>
          <p:cNvPr id="26" name="Rectangle 25">
            <a:extLst>
              <a:ext uri="{FF2B5EF4-FFF2-40B4-BE49-F238E27FC236}">
                <a16:creationId xmlns:a16="http://schemas.microsoft.com/office/drawing/2014/main" id="{F463F23E-6B18-4ACB-9A5D-1908081FECAB}"/>
              </a:ext>
            </a:extLst>
          </p:cNvPr>
          <p:cNvSpPr/>
          <p:nvPr/>
        </p:nvSpPr>
        <p:spPr>
          <a:xfrm>
            <a:off x="266691" y="6081555"/>
            <a:ext cx="4236427" cy="470693"/>
          </a:xfrm>
          <a:prstGeom prst="rect">
            <a:avLst/>
          </a:prstGeom>
        </p:spPr>
        <p:txBody>
          <a:bodyPr wrap="none" lIns="179285" tIns="143428" rIns="179285" bIns="143428">
            <a:spAutoFit/>
          </a:bodyPr>
          <a:lstStyle/>
          <a:p>
            <a:r>
              <a:rPr lang="en-US" sz="1176" dirty="0">
                <a:gradFill>
                  <a:gsLst>
                    <a:gs pos="4120">
                      <a:schemeClr val="bg1"/>
                    </a:gs>
                    <a:gs pos="14000">
                      <a:schemeClr val="bg1"/>
                    </a:gs>
                  </a:gsLst>
                  <a:lin ang="5400000" scaled="0"/>
                </a:gradFill>
                <a:latin typeface="Segoe UI" panose="020B0502040204020203" pitchFamily="34" charset="0"/>
                <a:cs typeface="Segoe UI" panose="020B0502040204020203" pitchFamily="34" charset="0"/>
              </a:rPr>
              <a:t>Please contact build@eventcore.com for more information</a:t>
            </a:r>
          </a:p>
        </p:txBody>
      </p:sp>
      <p:sp>
        <p:nvSpPr>
          <p:cNvPr id="27" name="Touchscreen" title="Icon of a closed hand with one finger touching a screen">
            <a:extLst>
              <a:ext uri="{FF2B5EF4-FFF2-40B4-BE49-F238E27FC236}">
                <a16:creationId xmlns:a16="http://schemas.microsoft.com/office/drawing/2014/main" id="{BF452F81-E981-42E9-8BDA-87DFF3B06080}"/>
              </a:ext>
            </a:extLst>
          </p:cNvPr>
          <p:cNvSpPr>
            <a:spLocks noChangeAspect="1" noEditPoints="1"/>
          </p:cNvSpPr>
          <p:nvPr/>
        </p:nvSpPr>
        <p:spPr bwMode="auto">
          <a:xfrm>
            <a:off x="448213" y="1778570"/>
            <a:ext cx="717452" cy="672682"/>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lin ang="5400000" scaled="1"/>
              </a:gradFill>
            </a:endParaRPr>
          </a:p>
        </p:txBody>
      </p:sp>
      <p:pic>
        <p:nvPicPr>
          <p:cNvPr id="30" name="Picture 29">
            <a:extLst>
              <a:ext uri="{FF2B5EF4-FFF2-40B4-BE49-F238E27FC236}">
                <a16:creationId xmlns:a16="http://schemas.microsoft.com/office/drawing/2014/main" id="{7D71CC50-F332-4492-972F-F41434EC1DAC}"/>
              </a:ext>
            </a:extLst>
          </p:cNvPr>
          <p:cNvPicPr>
            <a:picLocks noChangeAspect="1"/>
          </p:cNvPicPr>
          <p:nvPr/>
        </p:nvPicPr>
        <p:blipFill rotWithShape="1">
          <a:blip r:embed="rId5"/>
          <a:srcRect l="2296" t="16745" r="35372" b="16745"/>
          <a:stretch/>
        </p:blipFill>
        <p:spPr>
          <a:xfrm flipV="1">
            <a:off x="2004259" y="6833"/>
            <a:ext cx="3042302" cy="4331896"/>
          </a:xfrm>
          <a:prstGeom prst="rect">
            <a:avLst/>
          </a:prstGeom>
        </p:spPr>
      </p:pic>
    </p:spTree>
    <p:extLst>
      <p:ext uri="{BB962C8B-B14F-4D97-AF65-F5344CB8AC3E}">
        <p14:creationId xmlns:p14="http://schemas.microsoft.com/office/powerpoint/2010/main" val="273471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8"/>
                                        </p:tgtEl>
                                      </p:cBhvr>
                                      <p:by x="0" y="0"/>
                                    </p:animScale>
                                  </p:childTnLst>
                                </p:cTn>
                              </p:par>
                              <p:par>
                                <p:cTn id="9" presetID="1" presetClass="entr" presetSubtype="0" fill="hold" nodeType="with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11"/>
                                        </p:tgtEl>
                                      </p:cBhvr>
                                      <p:by x="0" y="0"/>
                                    </p:animScale>
                                  </p:childTnLst>
                                </p:cTn>
                              </p:par>
                              <p:par>
                                <p:cTn id="13" presetID="1" presetClass="entr" presetSubtype="0" fill="hold" nodeType="with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14"/>
                                        </p:tgtEl>
                                      </p:cBhvr>
                                      <p:by x="0" y="0"/>
                                    </p:animScale>
                                  </p:childTnLst>
                                </p:cTn>
                              </p:par>
                              <p:par>
                                <p:cTn id="17" presetID="10" presetClass="entr" presetSubtype="0"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5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6" presetClass="entr" presetSubtype="37"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barn(outVertical)">
                                      <p:cBhvr>
                                        <p:cTn id="34" dur="500"/>
                                        <p:tgtEl>
                                          <p:spTgt spid="25"/>
                                        </p:tgtEl>
                                      </p:cBhvr>
                                    </p:animEffect>
                                  </p:childTnLst>
                                </p:cTn>
                              </p:par>
                              <p:par>
                                <p:cTn id="35" presetID="16" presetClass="entr" presetSubtype="37" fill="hold" grpId="0" nodeType="withEffect">
                                  <p:stCondLst>
                                    <p:cond delay="500"/>
                                  </p:stCondLst>
                                  <p:childTnLst>
                                    <p:set>
                                      <p:cBhvr>
                                        <p:cTn id="36" dur="1" fill="hold">
                                          <p:stCondLst>
                                            <p:cond delay="0"/>
                                          </p:stCondLst>
                                        </p:cTn>
                                        <p:tgtEl>
                                          <p:spTgt spid="24"/>
                                        </p:tgtEl>
                                        <p:attrNameLst>
                                          <p:attrName>style.visibility</p:attrName>
                                        </p:attrNameLst>
                                      </p:cBhvr>
                                      <p:to>
                                        <p:strVal val="visible"/>
                                      </p:to>
                                    </p:set>
                                    <p:animEffect transition="in" filter="barn(outVertical)">
                                      <p:cBhvr>
                                        <p:cTn id="37" dur="500"/>
                                        <p:tgtEl>
                                          <p:spTgt spid="24"/>
                                        </p:tgtEl>
                                      </p:cBhvr>
                                    </p:animEffect>
                                  </p:childTnLst>
                                </p:cTn>
                              </p:par>
                              <p:par>
                                <p:cTn id="38" presetID="2" presetClass="entr" presetSubtype="4" decel="10000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1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5523531-8774-4365-85E4-548115861F76}"/>
              </a:ext>
            </a:extLst>
          </p:cNvPr>
          <p:cNvSpPr/>
          <p:nvPr/>
        </p:nvSpPr>
        <p:spPr bwMode="auto">
          <a:xfrm>
            <a:off x="25935" y="1660140"/>
            <a:ext cx="3155090" cy="16938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6321F5-121D-413C-B93A-9B30758B8EB7}"/>
              </a:ext>
            </a:extLst>
          </p:cNvPr>
          <p:cNvSpPr/>
          <p:nvPr/>
        </p:nvSpPr>
        <p:spPr bwMode="auto">
          <a:xfrm>
            <a:off x="587522" y="4370504"/>
            <a:ext cx="11016957" cy="2113508"/>
          </a:xfrm>
          <a:prstGeom prst="rect">
            <a:avLst/>
          </a:prstGeom>
          <a:solidFill>
            <a:schemeClr val="bg1"/>
          </a:solidFill>
          <a:ln w="15875">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72D296B-5E3E-4BB5-B1B4-CB8478A9FF15}"/>
              </a:ext>
            </a:extLst>
          </p:cNvPr>
          <p:cNvSpPr>
            <a:spLocks noGrp="1"/>
          </p:cNvSpPr>
          <p:nvPr>
            <p:ph type="title"/>
          </p:nvPr>
        </p:nvSpPr>
        <p:spPr>
          <a:xfrm>
            <a:off x="589044" y="457622"/>
            <a:ext cx="11016957" cy="553920"/>
          </a:xfrm>
        </p:spPr>
        <p:txBody>
          <a:bodyPr>
            <a:normAutofit/>
          </a:bodyPr>
          <a:lstStyle/>
          <a:p>
            <a:pPr algn="ctr"/>
            <a:r>
              <a:rPr lang="en-US"/>
              <a:t>Connect the workplace</a:t>
            </a:r>
          </a:p>
        </p:txBody>
      </p:sp>
      <p:sp>
        <p:nvSpPr>
          <p:cNvPr id="32" name="Rectangle 31">
            <a:extLst>
              <a:ext uri="{FF2B5EF4-FFF2-40B4-BE49-F238E27FC236}">
                <a16:creationId xmlns:a16="http://schemas.microsoft.com/office/drawing/2014/main" id="{2E09E0DA-CFB3-4D7B-B435-E2CC038921AB}"/>
              </a:ext>
            </a:extLst>
          </p:cNvPr>
          <p:cNvSpPr/>
          <p:nvPr/>
        </p:nvSpPr>
        <p:spPr>
          <a:xfrm>
            <a:off x="1302270" y="1058800"/>
            <a:ext cx="9587461" cy="429080"/>
          </a:xfrm>
          <a:prstGeom prst="rect">
            <a:avLst/>
          </a:prstGeom>
        </p:spPr>
        <p:txBody>
          <a:bodyPr wrap="square">
            <a:spAutoFit/>
          </a:bodyPr>
          <a:lstStyle/>
          <a:p>
            <a:pPr algn="ctr" defTabSz="914367">
              <a:defRPr/>
            </a:pPr>
            <a:r>
              <a:rPr lang="en-US" sz="2200">
                <a:gradFill>
                  <a:gsLst>
                    <a:gs pos="0">
                      <a:srgbClr val="0078D4"/>
                    </a:gs>
                    <a:gs pos="100000">
                      <a:srgbClr val="0078D4"/>
                    </a:gs>
                  </a:gsLst>
                  <a:lin ang="5400000" scaled="0"/>
                </a:gradFill>
                <a:latin typeface="Segoe UI Semibold"/>
              </a:rPr>
              <a:t>with intelligent content management and intranets</a:t>
            </a:r>
          </a:p>
        </p:txBody>
      </p:sp>
      <p:grpSp>
        <p:nvGrpSpPr>
          <p:cNvPr id="77" name="Group 76">
            <a:extLst>
              <a:ext uri="{FF2B5EF4-FFF2-40B4-BE49-F238E27FC236}">
                <a16:creationId xmlns:a16="http://schemas.microsoft.com/office/drawing/2014/main" id="{8C02FB6D-C0FD-4101-BDE4-2A179CDB1BF5}"/>
              </a:ext>
            </a:extLst>
          </p:cNvPr>
          <p:cNvGrpSpPr/>
          <p:nvPr/>
        </p:nvGrpSpPr>
        <p:grpSpPr>
          <a:xfrm>
            <a:off x="1105832" y="3568796"/>
            <a:ext cx="1507370" cy="1507370"/>
            <a:chOff x="-1367748" y="95661"/>
            <a:chExt cx="1818864" cy="1818864"/>
          </a:xfrm>
        </p:grpSpPr>
        <p:sp>
          <p:nvSpPr>
            <p:cNvPr id="78" name="Oval 77">
              <a:extLst>
                <a:ext uri="{FF2B5EF4-FFF2-40B4-BE49-F238E27FC236}">
                  <a16:creationId xmlns:a16="http://schemas.microsoft.com/office/drawing/2014/main" id="{77443364-2610-47EB-8B88-F45F1B3F10ED}"/>
                </a:ext>
              </a:extLst>
            </p:cNvPr>
            <p:cNvSpPr/>
            <p:nvPr/>
          </p:nvSpPr>
          <p:spPr bwMode="auto">
            <a:xfrm>
              <a:off x="-1367748" y="95661"/>
              <a:ext cx="1818864" cy="181886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79" name="Group 4">
              <a:extLst>
                <a:ext uri="{FF2B5EF4-FFF2-40B4-BE49-F238E27FC236}">
                  <a16:creationId xmlns:a16="http://schemas.microsoft.com/office/drawing/2014/main" id="{0A0C8943-8898-45E2-83A3-8A43800AF561}"/>
                </a:ext>
              </a:extLst>
            </p:cNvPr>
            <p:cNvGrpSpPr>
              <a:grpSpLocks noChangeAspect="1"/>
            </p:cNvGrpSpPr>
            <p:nvPr/>
          </p:nvGrpSpPr>
          <p:grpSpPr bwMode="auto">
            <a:xfrm>
              <a:off x="-921072" y="504237"/>
              <a:ext cx="925513" cy="1001713"/>
              <a:chOff x="214" y="1510"/>
              <a:chExt cx="583" cy="631"/>
            </a:xfrm>
          </p:grpSpPr>
          <p:sp>
            <p:nvSpPr>
              <p:cNvPr id="80" name="Freeform 6">
                <a:extLst>
                  <a:ext uri="{FF2B5EF4-FFF2-40B4-BE49-F238E27FC236}">
                    <a16:creationId xmlns:a16="http://schemas.microsoft.com/office/drawing/2014/main" id="{67180211-8936-457A-A5BF-E0AC97141A7C}"/>
                  </a:ext>
                </a:extLst>
              </p:cNvPr>
              <p:cNvSpPr>
                <a:spLocks/>
              </p:cNvSpPr>
              <p:nvPr/>
            </p:nvSpPr>
            <p:spPr bwMode="auto">
              <a:xfrm>
                <a:off x="600" y="1717"/>
                <a:ext cx="120" cy="281"/>
              </a:xfrm>
              <a:custGeom>
                <a:avLst/>
                <a:gdLst>
                  <a:gd name="T0" fmla="*/ 58 w 58"/>
                  <a:gd name="T1" fmla="*/ 53 h 136"/>
                  <a:gd name="T2" fmla="*/ 57 w 58"/>
                  <a:gd name="T3" fmla="*/ 35 h 136"/>
                  <a:gd name="T4" fmla="*/ 55 w 58"/>
                  <a:gd name="T5" fmla="*/ 30 h 136"/>
                  <a:gd name="T6" fmla="*/ 44 w 58"/>
                  <a:gd name="T7" fmla="*/ 0 h 136"/>
                  <a:gd name="T8" fmla="*/ 23 w 58"/>
                  <a:gd name="T9" fmla="*/ 12 h 136"/>
                  <a:gd name="T10" fmla="*/ 31 w 58"/>
                  <a:gd name="T11" fmla="*/ 30 h 136"/>
                  <a:gd name="T12" fmla="*/ 32 w 58"/>
                  <a:gd name="T13" fmla="*/ 35 h 136"/>
                  <a:gd name="T14" fmla="*/ 34 w 58"/>
                  <a:gd name="T15" fmla="*/ 53 h 136"/>
                  <a:gd name="T16" fmla="*/ 22 w 58"/>
                  <a:gd name="T17" fmla="*/ 94 h 136"/>
                  <a:gd name="T18" fmla="*/ 21 w 58"/>
                  <a:gd name="T19" fmla="*/ 94 h 136"/>
                  <a:gd name="T20" fmla="*/ 0 w 58"/>
                  <a:gd name="T21" fmla="*/ 115 h 136"/>
                  <a:gd name="T22" fmla="*/ 21 w 58"/>
                  <a:gd name="T23" fmla="*/ 136 h 136"/>
                  <a:gd name="T24" fmla="*/ 42 w 58"/>
                  <a:gd name="T25" fmla="*/ 115 h 136"/>
                  <a:gd name="T26" fmla="*/ 41 w 58"/>
                  <a:gd name="T27" fmla="*/ 109 h 136"/>
                  <a:gd name="T28" fmla="*/ 58 w 58"/>
                  <a:gd name="T29" fmla="*/ 5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36">
                    <a:moveTo>
                      <a:pt x="58" y="53"/>
                    </a:moveTo>
                    <a:cubicBezTo>
                      <a:pt x="58" y="47"/>
                      <a:pt x="58" y="41"/>
                      <a:pt x="57" y="35"/>
                    </a:cubicBezTo>
                    <a:cubicBezTo>
                      <a:pt x="56" y="34"/>
                      <a:pt x="56" y="32"/>
                      <a:pt x="55" y="30"/>
                    </a:cubicBezTo>
                    <a:cubicBezTo>
                      <a:pt x="53" y="19"/>
                      <a:pt x="49" y="9"/>
                      <a:pt x="44" y="0"/>
                    </a:cubicBezTo>
                    <a:cubicBezTo>
                      <a:pt x="23" y="12"/>
                      <a:pt x="23" y="12"/>
                      <a:pt x="23" y="12"/>
                    </a:cubicBezTo>
                    <a:cubicBezTo>
                      <a:pt x="26" y="18"/>
                      <a:pt x="29" y="24"/>
                      <a:pt x="31" y="30"/>
                    </a:cubicBezTo>
                    <a:cubicBezTo>
                      <a:pt x="31" y="32"/>
                      <a:pt x="32" y="33"/>
                      <a:pt x="32" y="35"/>
                    </a:cubicBezTo>
                    <a:cubicBezTo>
                      <a:pt x="33" y="41"/>
                      <a:pt x="34" y="47"/>
                      <a:pt x="34" y="53"/>
                    </a:cubicBezTo>
                    <a:cubicBezTo>
                      <a:pt x="34" y="67"/>
                      <a:pt x="30" y="82"/>
                      <a:pt x="22" y="94"/>
                    </a:cubicBezTo>
                    <a:cubicBezTo>
                      <a:pt x="22" y="94"/>
                      <a:pt x="21" y="94"/>
                      <a:pt x="21" y="94"/>
                    </a:cubicBezTo>
                    <a:cubicBezTo>
                      <a:pt x="9" y="94"/>
                      <a:pt x="0" y="104"/>
                      <a:pt x="0" y="115"/>
                    </a:cubicBezTo>
                    <a:cubicBezTo>
                      <a:pt x="0" y="127"/>
                      <a:pt x="9" y="136"/>
                      <a:pt x="21" y="136"/>
                    </a:cubicBezTo>
                    <a:cubicBezTo>
                      <a:pt x="33" y="136"/>
                      <a:pt x="42" y="127"/>
                      <a:pt x="42" y="115"/>
                    </a:cubicBezTo>
                    <a:cubicBezTo>
                      <a:pt x="42" y="113"/>
                      <a:pt x="42" y="111"/>
                      <a:pt x="41" y="109"/>
                    </a:cubicBezTo>
                    <a:cubicBezTo>
                      <a:pt x="52" y="92"/>
                      <a:pt x="58" y="73"/>
                      <a:pt x="58" y="53"/>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81" name="Freeform 7">
                <a:extLst>
                  <a:ext uri="{FF2B5EF4-FFF2-40B4-BE49-F238E27FC236}">
                    <a16:creationId xmlns:a16="http://schemas.microsoft.com/office/drawing/2014/main" id="{7A168FAE-3BB3-4AFE-AC69-1844E4B998B6}"/>
                  </a:ext>
                </a:extLst>
              </p:cNvPr>
              <p:cNvSpPr>
                <a:spLocks/>
              </p:cNvSpPr>
              <p:nvPr/>
            </p:nvSpPr>
            <p:spPr bwMode="auto">
              <a:xfrm>
                <a:off x="272" y="1781"/>
                <a:ext cx="235" cy="259"/>
              </a:xfrm>
              <a:custGeom>
                <a:avLst/>
                <a:gdLst>
                  <a:gd name="T0" fmla="*/ 35 w 113"/>
                  <a:gd name="T1" fmla="*/ 38 h 125"/>
                  <a:gd name="T2" fmla="*/ 42 w 113"/>
                  <a:gd name="T3" fmla="*/ 21 h 125"/>
                  <a:gd name="T4" fmla="*/ 21 w 113"/>
                  <a:gd name="T5" fmla="*/ 0 h 125"/>
                  <a:gd name="T6" fmla="*/ 0 w 113"/>
                  <a:gd name="T7" fmla="*/ 21 h 125"/>
                  <a:gd name="T8" fmla="*/ 11 w 113"/>
                  <a:gd name="T9" fmla="*/ 40 h 125"/>
                  <a:gd name="T10" fmla="*/ 96 w 113"/>
                  <a:gd name="T11" fmla="*/ 124 h 125"/>
                  <a:gd name="T12" fmla="*/ 113 w 113"/>
                  <a:gd name="T13" fmla="*/ 125 h 125"/>
                  <a:gd name="T14" fmla="*/ 113 w 113"/>
                  <a:gd name="T15" fmla="*/ 101 h 125"/>
                  <a:gd name="T16" fmla="*/ 100 w 113"/>
                  <a:gd name="T17" fmla="*/ 100 h 125"/>
                  <a:gd name="T18" fmla="*/ 35 w 113"/>
                  <a:gd name="T19"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25">
                    <a:moveTo>
                      <a:pt x="35" y="38"/>
                    </a:moveTo>
                    <a:cubicBezTo>
                      <a:pt x="39" y="34"/>
                      <a:pt x="42" y="28"/>
                      <a:pt x="42" y="21"/>
                    </a:cubicBezTo>
                    <a:cubicBezTo>
                      <a:pt x="42" y="10"/>
                      <a:pt x="33" y="0"/>
                      <a:pt x="21" y="0"/>
                    </a:cubicBezTo>
                    <a:cubicBezTo>
                      <a:pt x="9" y="0"/>
                      <a:pt x="0" y="10"/>
                      <a:pt x="0" y="21"/>
                    </a:cubicBezTo>
                    <a:cubicBezTo>
                      <a:pt x="0" y="29"/>
                      <a:pt x="4" y="36"/>
                      <a:pt x="11" y="40"/>
                    </a:cubicBezTo>
                    <a:cubicBezTo>
                      <a:pt x="18" y="83"/>
                      <a:pt x="52" y="116"/>
                      <a:pt x="96" y="124"/>
                    </a:cubicBezTo>
                    <a:cubicBezTo>
                      <a:pt x="101" y="125"/>
                      <a:pt x="107" y="125"/>
                      <a:pt x="113" y="125"/>
                    </a:cubicBezTo>
                    <a:cubicBezTo>
                      <a:pt x="113" y="101"/>
                      <a:pt x="113" y="101"/>
                      <a:pt x="113" y="101"/>
                    </a:cubicBezTo>
                    <a:cubicBezTo>
                      <a:pt x="108" y="101"/>
                      <a:pt x="104" y="101"/>
                      <a:pt x="100" y="100"/>
                    </a:cubicBezTo>
                    <a:cubicBezTo>
                      <a:pt x="66" y="95"/>
                      <a:pt x="41" y="69"/>
                      <a:pt x="35" y="38"/>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82" name="Freeform 8">
                <a:extLst>
                  <a:ext uri="{FF2B5EF4-FFF2-40B4-BE49-F238E27FC236}">
                    <a16:creationId xmlns:a16="http://schemas.microsoft.com/office/drawing/2014/main" id="{ED7ADD8D-33E9-4560-931A-309C62612D73}"/>
                  </a:ext>
                </a:extLst>
              </p:cNvPr>
              <p:cNvSpPr>
                <a:spLocks/>
              </p:cNvSpPr>
              <p:nvPr/>
            </p:nvSpPr>
            <p:spPr bwMode="auto">
              <a:xfrm>
                <a:off x="330" y="1607"/>
                <a:ext cx="280" cy="124"/>
              </a:xfrm>
              <a:custGeom>
                <a:avLst/>
                <a:gdLst>
                  <a:gd name="T0" fmla="*/ 114 w 135"/>
                  <a:gd name="T1" fmla="*/ 0 h 60"/>
                  <a:gd name="T2" fmla="*/ 102 w 135"/>
                  <a:gd name="T3" fmla="*/ 3 h 60"/>
                  <a:gd name="T4" fmla="*/ 85 w 135"/>
                  <a:gd name="T5" fmla="*/ 2 h 60"/>
                  <a:gd name="T6" fmla="*/ 27 w 135"/>
                  <a:gd name="T7" fmla="*/ 19 h 60"/>
                  <a:gd name="T8" fmla="*/ 0 w 135"/>
                  <a:gd name="T9" fmla="*/ 46 h 60"/>
                  <a:gd name="T10" fmla="*/ 20 w 135"/>
                  <a:gd name="T11" fmla="*/ 60 h 60"/>
                  <a:gd name="T12" fmla="*/ 45 w 135"/>
                  <a:gd name="T13" fmla="*/ 37 h 60"/>
                  <a:gd name="T14" fmla="*/ 85 w 135"/>
                  <a:gd name="T15" fmla="*/ 26 h 60"/>
                  <a:gd name="T16" fmla="*/ 94 w 135"/>
                  <a:gd name="T17" fmla="*/ 27 h 60"/>
                  <a:gd name="T18" fmla="*/ 114 w 135"/>
                  <a:gd name="T19" fmla="*/ 42 h 60"/>
                  <a:gd name="T20" fmla="*/ 135 w 135"/>
                  <a:gd name="T21" fmla="*/ 21 h 60"/>
                  <a:gd name="T22" fmla="*/ 114 w 135"/>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60">
                    <a:moveTo>
                      <a:pt x="114" y="0"/>
                    </a:moveTo>
                    <a:cubicBezTo>
                      <a:pt x="110" y="0"/>
                      <a:pt x="105" y="1"/>
                      <a:pt x="102" y="3"/>
                    </a:cubicBezTo>
                    <a:cubicBezTo>
                      <a:pt x="96" y="3"/>
                      <a:pt x="90" y="2"/>
                      <a:pt x="85" y="2"/>
                    </a:cubicBezTo>
                    <a:cubicBezTo>
                      <a:pt x="64" y="2"/>
                      <a:pt x="44" y="8"/>
                      <a:pt x="27" y="19"/>
                    </a:cubicBezTo>
                    <a:cubicBezTo>
                      <a:pt x="17" y="26"/>
                      <a:pt x="7" y="35"/>
                      <a:pt x="0" y="46"/>
                    </a:cubicBezTo>
                    <a:cubicBezTo>
                      <a:pt x="20" y="60"/>
                      <a:pt x="20" y="60"/>
                      <a:pt x="20" y="60"/>
                    </a:cubicBezTo>
                    <a:cubicBezTo>
                      <a:pt x="26" y="50"/>
                      <a:pt x="35" y="42"/>
                      <a:pt x="45" y="37"/>
                    </a:cubicBezTo>
                    <a:cubicBezTo>
                      <a:pt x="57" y="30"/>
                      <a:pt x="70" y="26"/>
                      <a:pt x="85" y="26"/>
                    </a:cubicBezTo>
                    <a:cubicBezTo>
                      <a:pt x="88" y="26"/>
                      <a:pt x="91" y="26"/>
                      <a:pt x="94" y="27"/>
                    </a:cubicBezTo>
                    <a:cubicBezTo>
                      <a:pt x="96" y="35"/>
                      <a:pt x="104" y="42"/>
                      <a:pt x="114" y="42"/>
                    </a:cubicBezTo>
                    <a:cubicBezTo>
                      <a:pt x="126" y="42"/>
                      <a:pt x="135" y="33"/>
                      <a:pt x="135" y="21"/>
                    </a:cubicBezTo>
                    <a:cubicBezTo>
                      <a:pt x="135" y="9"/>
                      <a:pt x="126" y="0"/>
                      <a:pt x="114" y="0"/>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83" name="Freeform 9">
                <a:extLst>
                  <a:ext uri="{FF2B5EF4-FFF2-40B4-BE49-F238E27FC236}">
                    <a16:creationId xmlns:a16="http://schemas.microsoft.com/office/drawing/2014/main" id="{4074DF77-C6D4-48B6-8CAF-976B4E93CBD8}"/>
                  </a:ext>
                </a:extLst>
              </p:cNvPr>
              <p:cNvSpPr>
                <a:spLocks/>
              </p:cNvSpPr>
              <p:nvPr/>
            </p:nvSpPr>
            <p:spPr bwMode="auto">
              <a:xfrm>
                <a:off x="330" y="1646"/>
                <a:ext cx="94" cy="85"/>
              </a:xfrm>
              <a:custGeom>
                <a:avLst/>
                <a:gdLst>
                  <a:gd name="T0" fmla="*/ 27 w 45"/>
                  <a:gd name="T1" fmla="*/ 0 h 41"/>
                  <a:gd name="T2" fmla="*/ 0 w 45"/>
                  <a:gd name="T3" fmla="*/ 27 h 41"/>
                  <a:gd name="T4" fmla="*/ 20 w 45"/>
                  <a:gd name="T5" fmla="*/ 41 h 41"/>
                  <a:gd name="T6" fmla="*/ 45 w 45"/>
                  <a:gd name="T7" fmla="*/ 18 h 41"/>
                  <a:gd name="T8" fmla="*/ 45 w 45"/>
                  <a:gd name="T9" fmla="*/ 18 h 41"/>
                  <a:gd name="T10" fmla="*/ 27 w 45"/>
                  <a:gd name="T11" fmla="*/ 0 h 41"/>
                </a:gdLst>
                <a:ahLst/>
                <a:cxnLst>
                  <a:cxn ang="0">
                    <a:pos x="T0" y="T1"/>
                  </a:cxn>
                  <a:cxn ang="0">
                    <a:pos x="T2" y="T3"/>
                  </a:cxn>
                  <a:cxn ang="0">
                    <a:pos x="T4" y="T5"/>
                  </a:cxn>
                  <a:cxn ang="0">
                    <a:pos x="T6" y="T7"/>
                  </a:cxn>
                  <a:cxn ang="0">
                    <a:pos x="T8" y="T9"/>
                  </a:cxn>
                  <a:cxn ang="0">
                    <a:pos x="T10" y="T11"/>
                  </a:cxn>
                </a:cxnLst>
                <a:rect l="0" t="0" r="r" b="b"/>
                <a:pathLst>
                  <a:path w="45" h="41">
                    <a:moveTo>
                      <a:pt x="27" y="0"/>
                    </a:moveTo>
                    <a:cubicBezTo>
                      <a:pt x="17" y="7"/>
                      <a:pt x="7" y="16"/>
                      <a:pt x="0" y="27"/>
                    </a:cubicBezTo>
                    <a:cubicBezTo>
                      <a:pt x="20" y="41"/>
                      <a:pt x="20" y="41"/>
                      <a:pt x="20" y="41"/>
                    </a:cubicBezTo>
                    <a:cubicBezTo>
                      <a:pt x="26" y="31"/>
                      <a:pt x="35" y="23"/>
                      <a:pt x="45" y="18"/>
                    </a:cubicBezTo>
                    <a:cubicBezTo>
                      <a:pt x="45" y="18"/>
                      <a:pt x="45" y="18"/>
                      <a:pt x="45" y="18"/>
                    </a:cubicBezTo>
                    <a:cubicBezTo>
                      <a:pt x="40" y="11"/>
                      <a:pt x="34" y="5"/>
                      <a:pt x="27" y="0"/>
                    </a:cubicBezTo>
                    <a:close/>
                  </a:path>
                </a:pathLst>
              </a:custGeom>
              <a:solidFill>
                <a:srgbClr val="0072C6">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99" name="Freeform 10">
                <a:extLst>
                  <a:ext uri="{FF2B5EF4-FFF2-40B4-BE49-F238E27FC236}">
                    <a16:creationId xmlns:a16="http://schemas.microsoft.com/office/drawing/2014/main" id="{802C4F87-D059-4B06-A143-0C0FC61DBAA5}"/>
                  </a:ext>
                </a:extLst>
              </p:cNvPr>
              <p:cNvSpPr>
                <a:spLocks/>
              </p:cNvSpPr>
              <p:nvPr/>
            </p:nvSpPr>
            <p:spPr bwMode="auto">
              <a:xfrm>
                <a:off x="214" y="1510"/>
                <a:ext cx="203" cy="252"/>
              </a:xfrm>
              <a:custGeom>
                <a:avLst/>
                <a:gdLst>
                  <a:gd name="T0" fmla="*/ 0 w 98"/>
                  <a:gd name="T1" fmla="*/ 122 h 122"/>
                  <a:gd name="T2" fmla="*/ 98 w 98"/>
                  <a:gd name="T3" fmla="*/ 122 h 122"/>
                  <a:gd name="T4" fmla="*/ 56 w 98"/>
                  <a:gd name="T5" fmla="*/ 74 h 122"/>
                  <a:gd name="T6" fmla="*/ 86 w 98"/>
                  <a:gd name="T7" fmla="*/ 37 h 122"/>
                  <a:gd name="T8" fmla="*/ 49 w 98"/>
                  <a:gd name="T9" fmla="*/ 0 h 122"/>
                  <a:gd name="T10" fmla="*/ 12 w 98"/>
                  <a:gd name="T11" fmla="*/ 37 h 122"/>
                  <a:gd name="T12" fmla="*/ 42 w 98"/>
                  <a:gd name="T13" fmla="*/ 74 h 122"/>
                  <a:gd name="T14" fmla="*/ 0 w 98"/>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22">
                    <a:moveTo>
                      <a:pt x="0" y="122"/>
                    </a:moveTo>
                    <a:cubicBezTo>
                      <a:pt x="98" y="122"/>
                      <a:pt x="98" y="122"/>
                      <a:pt x="98" y="122"/>
                    </a:cubicBezTo>
                    <a:cubicBezTo>
                      <a:pt x="98" y="98"/>
                      <a:pt x="79" y="77"/>
                      <a:pt x="56" y="74"/>
                    </a:cubicBezTo>
                    <a:cubicBezTo>
                      <a:pt x="73" y="71"/>
                      <a:pt x="86" y="56"/>
                      <a:pt x="86" y="37"/>
                    </a:cubicBezTo>
                    <a:cubicBezTo>
                      <a:pt x="86" y="17"/>
                      <a:pt x="70" y="0"/>
                      <a:pt x="49" y="0"/>
                    </a:cubicBezTo>
                    <a:cubicBezTo>
                      <a:pt x="28" y="0"/>
                      <a:pt x="12" y="17"/>
                      <a:pt x="12" y="37"/>
                    </a:cubicBezTo>
                    <a:cubicBezTo>
                      <a:pt x="12" y="56"/>
                      <a:pt x="25" y="71"/>
                      <a:pt x="42" y="74"/>
                    </a:cubicBezTo>
                    <a:cubicBezTo>
                      <a:pt x="19" y="77"/>
                      <a:pt x="0" y="98"/>
                      <a:pt x="0" y="122"/>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06" name="Line 11">
                <a:extLst>
                  <a:ext uri="{FF2B5EF4-FFF2-40B4-BE49-F238E27FC236}">
                    <a16:creationId xmlns:a16="http://schemas.microsoft.com/office/drawing/2014/main" id="{A873C0C3-50AC-4F7A-9996-8879602DF157}"/>
                  </a:ext>
                </a:extLst>
              </p:cNvPr>
              <p:cNvSpPr>
                <a:spLocks noChangeShapeType="1"/>
              </p:cNvSpPr>
              <p:nvPr/>
            </p:nvSpPr>
            <p:spPr bwMode="auto">
              <a:xfrm>
                <a:off x="710" y="168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07" name="Line 12">
                <a:extLst>
                  <a:ext uri="{FF2B5EF4-FFF2-40B4-BE49-F238E27FC236}">
                    <a16:creationId xmlns:a16="http://schemas.microsoft.com/office/drawing/2014/main" id="{FA4260C4-8F30-477C-A63E-5F4444175F0F}"/>
                  </a:ext>
                </a:extLst>
              </p:cNvPr>
              <p:cNvSpPr>
                <a:spLocks noChangeShapeType="1"/>
              </p:cNvSpPr>
              <p:nvPr/>
            </p:nvSpPr>
            <p:spPr bwMode="auto">
              <a:xfrm>
                <a:off x="710" y="168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08" name="Freeform 13">
                <a:extLst>
                  <a:ext uri="{FF2B5EF4-FFF2-40B4-BE49-F238E27FC236}">
                    <a16:creationId xmlns:a16="http://schemas.microsoft.com/office/drawing/2014/main" id="{05D206A7-BAE0-44F6-9B9A-81844530F505}"/>
                  </a:ext>
                </a:extLst>
              </p:cNvPr>
              <p:cNvSpPr>
                <a:spLocks/>
              </p:cNvSpPr>
              <p:nvPr/>
            </p:nvSpPr>
            <p:spPr bwMode="auto">
              <a:xfrm>
                <a:off x="648" y="1717"/>
                <a:ext cx="70" cy="72"/>
              </a:xfrm>
              <a:custGeom>
                <a:avLst/>
                <a:gdLst>
                  <a:gd name="T0" fmla="*/ 9 w 34"/>
                  <a:gd name="T1" fmla="*/ 35 h 35"/>
                  <a:gd name="T2" fmla="*/ 8 w 34"/>
                  <a:gd name="T3" fmla="*/ 30 h 35"/>
                  <a:gd name="T4" fmla="*/ 0 w 34"/>
                  <a:gd name="T5" fmla="*/ 12 h 35"/>
                  <a:gd name="T6" fmla="*/ 21 w 34"/>
                  <a:gd name="T7" fmla="*/ 0 h 35"/>
                  <a:gd name="T8" fmla="*/ 32 w 34"/>
                  <a:gd name="T9" fmla="*/ 30 h 35"/>
                  <a:gd name="T10" fmla="*/ 34 w 34"/>
                  <a:gd name="T11" fmla="*/ 35 h 35"/>
                  <a:gd name="T12" fmla="*/ 9 w 3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9" y="35"/>
                    </a:moveTo>
                    <a:cubicBezTo>
                      <a:pt x="9" y="33"/>
                      <a:pt x="8" y="32"/>
                      <a:pt x="8" y="30"/>
                    </a:cubicBezTo>
                    <a:cubicBezTo>
                      <a:pt x="6" y="24"/>
                      <a:pt x="3" y="18"/>
                      <a:pt x="0" y="12"/>
                    </a:cubicBezTo>
                    <a:cubicBezTo>
                      <a:pt x="21" y="0"/>
                      <a:pt x="21" y="0"/>
                      <a:pt x="21" y="0"/>
                    </a:cubicBezTo>
                    <a:cubicBezTo>
                      <a:pt x="26" y="9"/>
                      <a:pt x="30" y="19"/>
                      <a:pt x="32" y="30"/>
                    </a:cubicBezTo>
                    <a:cubicBezTo>
                      <a:pt x="33" y="32"/>
                      <a:pt x="33" y="34"/>
                      <a:pt x="34" y="35"/>
                    </a:cubicBezTo>
                    <a:lnTo>
                      <a:pt x="9" y="35"/>
                    </a:lnTo>
                    <a:close/>
                  </a:path>
                </a:pathLst>
              </a:custGeom>
              <a:solidFill>
                <a:srgbClr val="0072C6">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09" name="Freeform 14">
                <a:extLst>
                  <a:ext uri="{FF2B5EF4-FFF2-40B4-BE49-F238E27FC236}">
                    <a16:creationId xmlns:a16="http://schemas.microsoft.com/office/drawing/2014/main" id="{5440B1A1-352C-4583-A1CF-F80A2B9AC9B1}"/>
                  </a:ext>
                </a:extLst>
              </p:cNvPr>
              <p:cNvSpPr>
                <a:spLocks/>
              </p:cNvSpPr>
              <p:nvPr/>
            </p:nvSpPr>
            <p:spPr bwMode="auto">
              <a:xfrm>
                <a:off x="594" y="1510"/>
                <a:ext cx="203" cy="252"/>
              </a:xfrm>
              <a:custGeom>
                <a:avLst/>
                <a:gdLst>
                  <a:gd name="T0" fmla="*/ 0 w 98"/>
                  <a:gd name="T1" fmla="*/ 122 h 122"/>
                  <a:gd name="T2" fmla="*/ 98 w 98"/>
                  <a:gd name="T3" fmla="*/ 122 h 122"/>
                  <a:gd name="T4" fmla="*/ 56 w 98"/>
                  <a:gd name="T5" fmla="*/ 74 h 122"/>
                  <a:gd name="T6" fmla="*/ 86 w 98"/>
                  <a:gd name="T7" fmla="*/ 37 h 122"/>
                  <a:gd name="T8" fmla="*/ 49 w 98"/>
                  <a:gd name="T9" fmla="*/ 0 h 122"/>
                  <a:gd name="T10" fmla="*/ 12 w 98"/>
                  <a:gd name="T11" fmla="*/ 37 h 122"/>
                  <a:gd name="T12" fmla="*/ 42 w 98"/>
                  <a:gd name="T13" fmla="*/ 74 h 122"/>
                  <a:gd name="T14" fmla="*/ 0 w 98"/>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22">
                    <a:moveTo>
                      <a:pt x="0" y="122"/>
                    </a:moveTo>
                    <a:cubicBezTo>
                      <a:pt x="98" y="122"/>
                      <a:pt x="98" y="122"/>
                      <a:pt x="98" y="122"/>
                    </a:cubicBezTo>
                    <a:cubicBezTo>
                      <a:pt x="98" y="98"/>
                      <a:pt x="79" y="77"/>
                      <a:pt x="56" y="74"/>
                    </a:cubicBezTo>
                    <a:cubicBezTo>
                      <a:pt x="73" y="71"/>
                      <a:pt x="86" y="56"/>
                      <a:pt x="86" y="37"/>
                    </a:cubicBezTo>
                    <a:cubicBezTo>
                      <a:pt x="86" y="17"/>
                      <a:pt x="70" y="0"/>
                      <a:pt x="49" y="0"/>
                    </a:cubicBezTo>
                    <a:cubicBezTo>
                      <a:pt x="28" y="0"/>
                      <a:pt x="12" y="17"/>
                      <a:pt x="12" y="37"/>
                    </a:cubicBezTo>
                    <a:cubicBezTo>
                      <a:pt x="12" y="56"/>
                      <a:pt x="25" y="71"/>
                      <a:pt x="42" y="74"/>
                    </a:cubicBezTo>
                    <a:cubicBezTo>
                      <a:pt x="19" y="77"/>
                      <a:pt x="0" y="98"/>
                      <a:pt x="0"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0" name="Freeform 5">
                <a:extLst>
                  <a:ext uri="{FF2B5EF4-FFF2-40B4-BE49-F238E27FC236}">
                    <a16:creationId xmlns:a16="http://schemas.microsoft.com/office/drawing/2014/main" id="{A4A79A7C-821C-48C8-9472-07B26E2ACF79}"/>
                  </a:ext>
                </a:extLst>
              </p:cNvPr>
              <p:cNvSpPr>
                <a:spLocks/>
              </p:cNvSpPr>
              <p:nvPr/>
            </p:nvSpPr>
            <p:spPr bwMode="auto">
              <a:xfrm>
                <a:off x="405" y="1889"/>
                <a:ext cx="201" cy="252"/>
              </a:xfrm>
              <a:custGeom>
                <a:avLst/>
                <a:gdLst>
                  <a:gd name="T0" fmla="*/ 0 w 97"/>
                  <a:gd name="T1" fmla="*/ 122 h 122"/>
                  <a:gd name="T2" fmla="*/ 97 w 97"/>
                  <a:gd name="T3" fmla="*/ 122 h 122"/>
                  <a:gd name="T4" fmla="*/ 55 w 97"/>
                  <a:gd name="T5" fmla="*/ 74 h 122"/>
                  <a:gd name="T6" fmla="*/ 86 w 97"/>
                  <a:gd name="T7" fmla="*/ 37 h 122"/>
                  <a:gd name="T8" fmla="*/ 49 w 97"/>
                  <a:gd name="T9" fmla="*/ 0 h 122"/>
                  <a:gd name="T10" fmla="*/ 11 w 97"/>
                  <a:gd name="T11" fmla="*/ 37 h 122"/>
                  <a:gd name="T12" fmla="*/ 42 w 97"/>
                  <a:gd name="T13" fmla="*/ 74 h 122"/>
                  <a:gd name="T14" fmla="*/ 0 w 97"/>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2">
                    <a:moveTo>
                      <a:pt x="0" y="122"/>
                    </a:moveTo>
                    <a:cubicBezTo>
                      <a:pt x="97" y="122"/>
                      <a:pt x="97" y="122"/>
                      <a:pt x="97" y="122"/>
                    </a:cubicBezTo>
                    <a:cubicBezTo>
                      <a:pt x="97" y="98"/>
                      <a:pt x="79" y="77"/>
                      <a:pt x="55" y="74"/>
                    </a:cubicBezTo>
                    <a:cubicBezTo>
                      <a:pt x="73" y="71"/>
                      <a:pt x="86" y="56"/>
                      <a:pt x="86" y="37"/>
                    </a:cubicBezTo>
                    <a:cubicBezTo>
                      <a:pt x="86" y="17"/>
                      <a:pt x="69" y="0"/>
                      <a:pt x="49" y="0"/>
                    </a:cubicBezTo>
                    <a:cubicBezTo>
                      <a:pt x="28" y="0"/>
                      <a:pt x="11" y="17"/>
                      <a:pt x="11" y="37"/>
                    </a:cubicBezTo>
                    <a:cubicBezTo>
                      <a:pt x="11" y="56"/>
                      <a:pt x="24" y="71"/>
                      <a:pt x="42" y="74"/>
                    </a:cubicBezTo>
                    <a:cubicBezTo>
                      <a:pt x="18" y="77"/>
                      <a:pt x="0" y="98"/>
                      <a:pt x="0" y="122"/>
                    </a:cubicBezTo>
                    <a:close/>
                  </a:path>
                </a:pathLst>
              </a:custGeom>
              <a:solidFill>
                <a:srgbClr val="0072C6">
                  <a:lumMod val="20000"/>
                  <a:lumOff val="8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grpSp>
      </p:grpSp>
      <p:grpSp>
        <p:nvGrpSpPr>
          <p:cNvPr id="111" name="Group 110">
            <a:extLst>
              <a:ext uri="{FF2B5EF4-FFF2-40B4-BE49-F238E27FC236}">
                <a16:creationId xmlns:a16="http://schemas.microsoft.com/office/drawing/2014/main" id="{CDF5EA10-A3C3-4678-8E33-725F3511A3E9}"/>
              </a:ext>
            </a:extLst>
          </p:cNvPr>
          <p:cNvGrpSpPr/>
          <p:nvPr/>
        </p:nvGrpSpPr>
        <p:grpSpPr>
          <a:xfrm>
            <a:off x="3930155" y="3568796"/>
            <a:ext cx="1507370" cy="1507370"/>
            <a:chOff x="715053" y="95661"/>
            <a:chExt cx="1818864" cy="1818864"/>
          </a:xfrm>
        </p:grpSpPr>
        <p:sp>
          <p:nvSpPr>
            <p:cNvPr id="112" name="Oval 111">
              <a:extLst>
                <a:ext uri="{FF2B5EF4-FFF2-40B4-BE49-F238E27FC236}">
                  <a16:creationId xmlns:a16="http://schemas.microsoft.com/office/drawing/2014/main" id="{E715FC41-6EDC-4406-82BF-DE2C2BAC0ECC}"/>
                </a:ext>
              </a:extLst>
            </p:cNvPr>
            <p:cNvSpPr/>
            <p:nvPr/>
          </p:nvSpPr>
          <p:spPr bwMode="auto">
            <a:xfrm>
              <a:off x="715053" y="95661"/>
              <a:ext cx="1818864" cy="181886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113" name="Group 17">
              <a:extLst>
                <a:ext uri="{FF2B5EF4-FFF2-40B4-BE49-F238E27FC236}">
                  <a16:creationId xmlns:a16="http://schemas.microsoft.com/office/drawing/2014/main" id="{AE6FF725-7526-4C68-AC1B-4077AAAA6198}"/>
                </a:ext>
              </a:extLst>
            </p:cNvPr>
            <p:cNvGrpSpPr>
              <a:grpSpLocks noChangeAspect="1"/>
            </p:cNvGrpSpPr>
            <p:nvPr/>
          </p:nvGrpSpPr>
          <p:grpSpPr bwMode="auto">
            <a:xfrm>
              <a:off x="1201416" y="595518"/>
              <a:ext cx="846138" cy="819150"/>
              <a:chOff x="-711" y="1587"/>
              <a:chExt cx="533" cy="516"/>
            </a:xfrm>
          </p:grpSpPr>
          <p:sp>
            <p:nvSpPr>
              <p:cNvPr id="114" name="Freeform 18">
                <a:extLst>
                  <a:ext uri="{FF2B5EF4-FFF2-40B4-BE49-F238E27FC236}">
                    <a16:creationId xmlns:a16="http://schemas.microsoft.com/office/drawing/2014/main" id="{CE86EDB1-2960-4E17-A815-07EF9766561F}"/>
                  </a:ext>
                </a:extLst>
              </p:cNvPr>
              <p:cNvSpPr>
                <a:spLocks/>
              </p:cNvSpPr>
              <p:nvPr/>
            </p:nvSpPr>
            <p:spPr bwMode="auto">
              <a:xfrm>
                <a:off x="-711" y="1848"/>
                <a:ext cx="201" cy="255"/>
              </a:xfrm>
              <a:custGeom>
                <a:avLst/>
                <a:gdLst>
                  <a:gd name="T0" fmla="*/ 0 w 97"/>
                  <a:gd name="T1" fmla="*/ 123 h 123"/>
                  <a:gd name="T2" fmla="*/ 97 w 97"/>
                  <a:gd name="T3" fmla="*/ 123 h 123"/>
                  <a:gd name="T4" fmla="*/ 55 w 97"/>
                  <a:gd name="T5" fmla="*/ 75 h 123"/>
                  <a:gd name="T6" fmla="*/ 86 w 97"/>
                  <a:gd name="T7" fmla="*/ 38 h 123"/>
                  <a:gd name="T8" fmla="*/ 49 w 97"/>
                  <a:gd name="T9" fmla="*/ 0 h 123"/>
                  <a:gd name="T10" fmla="*/ 11 w 97"/>
                  <a:gd name="T11" fmla="*/ 38 h 123"/>
                  <a:gd name="T12" fmla="*/ 42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5" y="75"/>
                    </a:cubicBezTo>
                    <a:cubicBezTo>
                      <a:pt x="73" y="71"/>
                      <a:pt x="86" y="56"/>
                      <a:pt x="86" y="38"/>
                    </a:cubicBezTo>
                    <a:cubicBezTo>
                      <a:pt x="86" y="17"/>
                      <a:pt x="69" y="0"/>
                      <a:pt x="49" y="0"/>
                    </a:cubicBezTo>
                    <a:cubicBezTo>
                      <a:pt x="28" y="0"/>
                      <a:pt x="11" y="17"/>
                      <a:pt x="11" y="38"/>
                    </a:cubicBezTo>
                    <a:cubicBezTo>
                      <a:pt x="11" y="56"/>
                      <a:pt x="25" y="71"/>
                      <a:pt x="42" y="75"/>
                    </a:cubicBezTo>
                    <a:cubicBezTo>
                      <a:pt x="18" y="78"/>
                      <a:pt x="0" y="98"/>
                      <a:pt x="0" y="123"/>
                    </a:cubicBezTo>
                    <a:close/>
                  </a:path>
                </a:pathLst>
              </a:custGeom>
              <a:solidFill>
                <a:srgbClr val="C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5" name="Freeform 19">
                <a:extLst>
                  <a:ext uri="{FF2B5EF4-FFF2-40B4-BE49-F238E27FC236}">
                    <a16:creationId xmlns:a16="http://schemas.microsoft.com/office/drawing/2014/main" id="{64FF4E20-53D4-43B3-B2B3-BEC9B15B7620}"/>
                  </a:ext>
                </a:extLst>
              </p:cNvPr>
              <p:cNvSpPr>
                <a:spLocks/>
              </p:cNvSpPr>
              <p:nvPr/>
            </p:nvSpPr>
            <p:spPr bwMode="auto">
              <a:xfrm>
                <a:off x="-379" y="1848"/>
                <a:ext cx="201" cy="255"/>
              </a:xfrm>
              <a:custGeom>
                <a:avLst/>
                <a:gdLst>
                  <a:gd name="T0" fmla="*/ 0 w 97"/>
                  <a:gd name="T1" fmla="*/ 123 h 123"/>
                  <a:gd name="T2" fmla="*/ 29 w 97"/>
                  <a:gd name="T3" fmla="*/ 123 h 123"/>
                  <a:gd name="T4" fmla="*/ 97 w 97"/>
                  <a:gd name="T5" fmla="*/ 123 h 123"/>
                  <a:gd name="T6" fmla="*/ 55 w 97"/>
                  <a:gd name="T7" fmla="*/ 75 h 123"/>
                  <a:gd name="T8" fmla="*/ 86 w 97"/>
                  <a:gd name="T9" fmla="*/ 38 h 123"/>
                  <a:gd name="T10" fmla="*/ 49 w 97"/>
                  <a:gd name="T11" fmla="*/ 0 h 123"/>
                  <a:gd name="T12" fmla="*/ 11 w 97"/>
                  <a:gd name="T13" fmla="*/ 38 h 123"/>
                  <a:gd name="T14" fmla="*/ 42 w 97"/>
                  <a:gd name="T15" fmla="*/ 75 h 123"/>
                  <a:gd name="T16" fmla="*/ 15 w 97"/>
                  <a:gd name="T17" fmla="*/ 88 h 123"/>
                  <a:gd name="T18" fmla="*/ 0 w 97"/>
                  <a:gd name="T19"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23">
                    <a:moveTo>
                      <a:pt x="0" y="123"/>
                    </a:moveTo>
                    <a:cubicBezTo>
                      <a:pt x="29" y="123"/>
                      <a:pt x="29" y="123"/>
                      <a:pt x="29" y="123"/>
                    </a:cubicBezTo>
                    <a:cubicBezTo>
                      <a:pt x="97" y="123"/>
                      <a:pt x="97" y="123"/>
                      <a:pt x="97" y="123"/>
                    </a:cubicBezTo>
                    <a:cubicBezTo>
                      <a:pt x="97" y="98"/>
                      <a:pt x="79" y="78"/>
                      <a:pt x="55" y="75"/>
                    </a:cubicBezTo>
                    <a:cubicBezTo>
                      <a:pt x="73" y="71"/>
                      <a:pt x="86" y="56"/>
                      <a:pt x="86" y="38"/>
                    </a:cubicBezTo>
                    <a:cubicBezTo>
                      <a:pt x="86" y="17"/>
                      <a:pt x="69" y="0"/>
                      <a:pt x="49" y="0"/>
                    </a:cubicBezTo>
                    <a:cubicBezTo>
                      <a:pt x="28" y="0"/>
                      <a:pt x="11" y="17"/>
                      <a:pt x="11" y="38"/>
                    </a:cubicBezTo>
                    <a:cubicBezTo>
                      <a:pt x="11" y="56"/>
                      <a:pt x="24" y="71"/>
                      <a:pt x="42" y="75"/>
                    </a:cubicBezTo>
                    <a:cubicBezTo>
                      <a:pt x="31" y="76"/>
                      <a:pt x="22" y="81"/>
                      <a:pt x="15" y="88"/>
                    </a:cubicBezTo>
                    <a:cubicBezTo>
                      <a:pt x="6" y="97"/>
                      <a:pt x="0" y="109"/>
                      <a:pt x="0" y="123"/>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6" name="Freeform 20">
                <a:extLst>
                  <a:ext uri="{FF2B5EF4-FFF2-40B4-BE49-F238E27FC236}">
                    <a16:creationId xmlns:a16="http://schemas.microsoft.com/office/drawing/2014/main" id="{7E10F192-6ED8-41BB-95E6-9655EDBF662D}"/>
                  </a:ext>
                </a:extLst>
              </p:cNvPr>
              <p:cNvSpPr>
                <a:spLocks/>
              </p:cNvSpPr>
              <p:nvPr/>
            </p:nvSpPr>
            <p:spPr bwMode="auto">
              <a:xfrm>
                <a:off x="-431" y="1587"/>
                <a:ext cx="253" cy="255"/>
              </a:xfrm>
              <a:custGeom>
                <a:avLst/>
                <a:gdLst>
                  <a:gd name="T0" fmla="*/ 253 w 253"/>
                  <a:gd name="T1" fmla="*/ 0 h 255"/>
                  <a:gd name="T2" fmla="*/ 0 w 253"/>
                  <a:gd name="T3" fmla="*/ 0 h 255"/>
                  <a:gd name="T4" fmla="*/ 0 w 253"/>
                  <a:gd name="T5" fmla="*/ 184 h 255"/>
                  <a:gd name="T6" fmla="*/ 68 w 253"/>
                  <a:gd name="T7" fmla="*/ 184 h 255"/>
                  <a:gd name="T8" fmla="*/ 68 w 253"/>
                  <a:gd name="T9" fmla="*/ 255 h 255"/>
                  <a:gd name="T10" fmla="*/ 139 w 253"/>
                  <a:gd name="T11" fmla="*/ 184 h 255"/>
                  <a:gd name="T12" fmla="*/ 253 w 253"/>
                  <a:gd name="T13" fmla="*/ 184 h 255"/>
                  <a:gd name="T14" fmla="*/ 253 w 253"/>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255">
                    <a:moveTo>
                      <a:pt x="253" y="0"/>
                    </a:moveTo>
                    <a:lnTo>
                      <a:pt x="0" y="0"/>
                    </a:lnTo>
                    <a:lnTo>
                      <a:pt x="0" y="184"/>
                    </a:lnTo>
                    <a:lnTo>
                      <a:pt x="68" y="184"/>
                    </a:lnTo>
                    <a:lnTo>
                      <a:pt x="68" y="255"/>
                    </a:lnTo>
                    <a:lnTo>
                      <a:pt x="139" y="184"/>
                    </a:lnTo>
                    <a:lnTo>
                      <a:pt x="253" y="184"/>
                    </a:lnTo>
                    <a:lnTo>
                      <a:pt x="253" y="0"/>
                    </a:ln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7" name="Freeform 21">
                <a:extLst>
                  <a:ext uri="{FF2B5EF4-FFF2-40B4-BE49-F238E27FC236}">
                    <a16:creationId xmlns:a16="http://schemas.microsoft.com/office/drawing/2014/main" id="{6A3AE480-008C-461B-BB92-ED975ED6BB53}"/>
                  </a:ext>
                </a:extLst>
              </p:cNvPr>
              <p:cNvSpPr>
                <a:spLocks/>
              </p:cNvSpPr>
              <p:nvPr/>
            </p:nvSpPr>
            <p:spPr bwMode="auto">
              <a:xfrm>
                <a:off x="-319" y="1664"/>
                <a:ext cx="27" cy="66"/>
              </a:xfrm>
              <a:custGeom>
                <a:avLst/>
                <a:gdLst>
                  <a:gd name="T0" fmla="*/ 7 w 13"/>
                  <a:gd name="T1" fmla="*/ 32 h 32"/>
                  <a:gd name="T2" fmla="*/ 7 w 13"/>
                  <a:gd name="T3" fmla="*/ 32 h 32"/>
                  <a:gd name="T4" fmla="*/ 0 w 13"/>
                  <a:gd name="T5" fmla="*/ 25 h 32"/>
                  <a:gd name="T6" fmla="*/ 0 w 13"/>
                  <a:gd name="T7" fmla="*/ 7 h 32"/>
                  <a:gd name="T8" fmla="*/ 7 w 13"/>
                  <a:gd name="T9" fmla="*/ 0 h 32"/>
                  <a:gd name="T10" fmla="*/ 7 w 13"/>
                  <a:gd name="T11" fmla="*/ 0 h 32"/>
                  <a:gd name="T12" fmla="*/ 13 w 13"/>
                  <a:gd name="T13" fmla="*/ 7 h 32"/>
                  <a:gd name="T14" fmla="*/ 13 w 13"/>
                  <a:gd name="T15" fmla="*/ 25 h 32"/>
                  <a:gd name="T16" fmla="*/ 7 w 13"/>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2">
                    <a:moveTo>
                      <a:pt x="7" y="32"/>
                    </a:moveTo>
                    <a:cubicBezTo>
                      <a:pt x="7" y="32"/>
                      <a:pt x="7" y="32"/>
                      <a:pt x="7" y="32"/>
                    </a:cubicBezTo>
                    <a:cubicBezTo>
                      <a:pt x="3" y="32"/>
                      <a:pt x="0" y="29"/>
                      <a:pt x="0" y="25"/>
                    </a:cubicBezTo>
                    <a:cubicBezTo>
                      <a:pt x="0" y="7"/>
                      <a:pt x="0" y="7"/>
                      <a:pt x="0" y="7"/>
                    </a:cubicBezTo>
                    <a:cubicBezTo>
                      <a:pt x="0" y="3"/>
                      <a:pt x="3" y="0"/>
                      <a:pt x="7" y="0"/>
                    </a:cubicBezTo>
                    <a:cubicBezTo>
                      <a:pt x="7" y="0"/>
                      <a:pt x="7" y="0"/>
                      <a:pt x="7" y="0"/>
                    </a:cubicBezTo>
                    <a:cubicBezTo>
                      <a:pt x="10" y="0"/>
                      <a:pt x="13" y="3"/>
                      <a:pt x="13" y="7"/>
                    </a:cubicBezTo>
                    <a:cubicBezTo>
                      <a:pt x="13" y="25"/>
                      <a:pt x="13" y="25"/>
                      <a:pt x="13" y="25"/>
                    </a:cubicBezTo>
                    <a:cubicBezTo>
                      <a:pt x="13" y="29"/>
                      <a:pt x="10" y="32"/>
                      <a:pt x="7" y="32"/>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8" name="Oval 22">
                <a:extLst>
                  <a:ext uri="{FF2B5EF4-FFF2-40B4-BE49-F238E27FC236}">
                    <a16:creationId xmlns:a16="http://schemas.microsoft.com/office/drawing/2014/main" id="{E34F108E-E44D-4432-8555-89B7EDEF1AD3}"/>
                  </a:ext>
                </a:extLst>
              </p:cNvPr>
              <p:cNvSpPr>
                <a:spLocks noChangeArrowheads="1"/>
              </p:cNvSpPr>
              <p:nvPr/>
            </p:nvSpPr>
            <p:spPr bwMode="auto">
              <a:xfrm>
                <a:off x="-319" y="1624"/>
                <a:ext cx="27" cy="27"/>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19" name="Freeform 23">
                <a:extLst>
                  <a:ext uri="{FF2B5EF4-FFF2-40B4-BE49-F238E27FC236}">
                    <a16:creationId xmlns:a16="http://schemas.microsoft.com/office/drawing/2014/main" id="{B7AEEC79-9515-4312-BFFF-09FD22324CE9}"/>
                  </a:ext>
                </a:extLst>
              </p:cNvPr>
              <p:cNvSpPr>
                <a:spLocks/>
              </p:cNvSpPr>
              <p:nvPr/>
            </p:nvSpPr>
            <p:spPr bwMode="auto">
              <a:xfrm>
                <a:off x="-379" y="2031"/>
                <a:ext cx="60" cy="72"/>
              </a:xfrm>
              <a:custGeom>
                <a:avLst/>
                <a:gdLst>
                  <a:gd name="T0" fmla="*/ 15 w 29"/>
                  <a:gd name="T1" fmla="*/ 0 h 35"/>
                  <a:gd name="T2" fmla="*/ 0 w 29"/>
                  <a:gd name="T3" fmla="*/ 35 h 35"/>
                  <a:gd name="T4" fmla="*/ 29 w 29"/>
                  <a:gd name="T5" fmla="*/ 35 h 35"/>
                  <a:gd name="T6" fmla="*/ 15 w 29"/>
                  <a:gd name="T7" fmla="*/ 0 h 35"/>
                </a:gdLst>
                <a:ahLst/>
                <a:cxnLst>
                  <a:cxn ang="0">
                    <a:pos x="T0" y="T1"/>
                  </a:cxn>
                  <a:cxn ang="0">
                    <a:pos x="T2" y="T3"/>
                  </a:cxn>
                  <a:cxn ang="0">
                    <a:pos x="T4" y="T5"/>
                  </a:cxn>
                  <a:cxn ang="0">
                    <a:pos x="T6" y="T7"/>
                  </a:cxn>
                </a:cxnLst>
                <a:rect l="0" t="0" r="r" b="b"/>
                <a:pathLst>
                  <a:path w="29" h="35">
                    <a:moveTo>
                      <a:pt x="15" y="0"/>
                    </a:moveTo>
                    <a:cubicBezTo>
                      <a:pt x="6" y="9"/>
                      <a:pt x="0" y="21"/>
                      <a:pt x="0" y="35"/>
                    </a:cubicBezTo>
                    <a:cubicBezTo>
                      <a:pt x="29" y="35"/>
                      <a:pt x="29" y="35"/>
                      <a:pt x="29" y="35"/>
                    </a:cubicBezTo>
                    <a:cubicBezTo>
                      <a:pt x="29" y="21"/>
                      <a:pt x="24" y="9"/>
                      <a:pt x="15" y="0"/>
                    </a:cubicBezTo>
                    <a:close/>
                  </a:path>
                </a:pathLst>
              </a:custGeom>
              <a:solidFill>
                <a:srgbClr val="0072C6">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120" name="Freeform 25">
                <a:extLst>
                  <a:ext uri="{FF2B5EF4-FFF2-40B4-BE49-F238E27FC236}">
                    <a16:creationId xmlns:a16="http://schemas.microsoft.com/office/drawing/2014/main" id="{A112733E-8365-4E5A-9D1C-04B1C2D7317E}"/>
                  </a:ext>
                </a:extLst>
              </p:cNvPr>
              <p:cNvSpPr>
                <a:spLocks/>
              </p:cNvSpPr>
              <p:nvPr/>
            </p:nvSpPr>
            <p:spPr bwMode="auto">
              <a:xfrm>
                <a:off x="-545" y="1848"/>
                <a:ext cx="201" cy="255"/>
              </a:xfrm>
              <a:custGeom>
                <a:avLst/>
                <a:gdLst>
                  <a:gd name="T0" fmla="*/ 0 w 97"/>
                  <a:gd name="T1" fmla="*/ 123 h 123"/>
                  <a:gd name="T2" fmla="*/ 97 w 97"/>
                  <a:gd name="T3" fmla="*/ 123 h 123"/>
                  <a:gd name="T4" fmla="*/ 55 w 97"/>
                  <a:gd name="T5" fmla="*/ 75 h 123"/>
                  <a:gd name="T6" fmla="*/ 86 w 97"/>
                  <a:gd name="T7" fmla="*/ 38 h 123"/>
                  <a:gd name="T8" fmla="*/ 49 w 97"/>
                  <a:gd name="T9" fmla="*/ 0 h 123"/>
                  <a:gd name="T10" fmla="*/ 11 w 97"/>
                  <a:gd name="T11" fmla="*/ 38 h 123"/>
                  <a:gd name="T12" fmla="*/ 42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5" y="75"/>
                    </a:cubicBezTo>
                    <a:cubicBezTo>
                      <a:pt x="73" y="71"/>
                      <a:pt x="86" y="56"/>
                      <a:pt x="86" y="38"/>
                    </a:cubicBezTo>
                    <a:cubicBezTo>
                      <a:pt x="86" y="17"/>
                      <a:pt x="69" y="0"/>
                      <a:pt x="49" y="0"/>
                    </a:cubicBezTo>
                    <a:cubicBezTo>
                      <a:pt x="28" y="0"/>
                      <a:pt x="11" y="17"/>
                      <a:pt x="11" y="38"/>
                    </a:cubicBezTo>
                    <a:cubicBezTo>
                      <a:pt x="11" y="56"/>
                      <a:pt x="25" y="71"/>
                      <a:pt x="42" y="75"/>
                    </a:cubicBezTo>
                    <a:cubicBezTo>
                      <a:pt x="18" y="78"/>
                      <a:pt x="0" y="98"/>
                      <a:pt x="0" y="1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grpSp>
      </p:grpSp>
      <p:sp>
        <p:nvSpPr>
          <p:cNvPr id="140" name="Rectangle 139">
            <a:extLst>
              <a:ext uri="{FF2B5EF4-FFF2-40B4-BE49-F238E27FC236}">
                <a16:creationId xmlns:a16="http://schemas.microsoft.com/office/drawing/2014/main" id="{91DC5995-DE80-4104-8011-533573B904D6}"/>
              </a:ext>
            </a:extLst>
          </p:cNvPr>
          <p:cNvSpPr/>
          <p:nvPr/>
        </p:nvSpPr>
        <p:spPr>
          <a:xfrm>
            <a:off x="9042962" y="5219321"/>
            <a:ext cx="2593570" cy="790699"/>
          </a:xfrm>
          <a:prstGeom prst="rect">
            <a:avLst/>
          </a:prstGeom>
          <a:noFill/>
        </p:spPr>
        <p:txBody>
          <a:bodyPr wrap="square" lIns="0" rIns="0">
            <a:noAutofit/>
          </a:bodyPr>
          <a:lstStyle/>
          <a:p>
            <a:pPr algn="ctr" defTabSz="895171">
              <a:spcBef>
                <a:spcPts val="1175"/>
              </a:spcBef>
              <a:defRPr/>
            </a:pP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Transform</a:t>
            </a:r>
            <a:b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b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business processes</a:t>
            </a:r>
          </a:p>
        </p:txBody>
      </p:sp>
      <p:sp>
        <p:nvSpPr>
          <p:cNvPr id="141" name="Rectangle 16">
            <a:extLst>
              <a:ext uri="{FF2B5EF4-FFF2-40B4-BE49-F238E27FC236}">
                <a16:creationId xmlns:a16="http://schemas.microsoft.com/office/drawing/2014/main" id="{9B2C294F-CB04-4FCD-89C0-FCE4C0812B3E}"/>
              </a:ext>
            </a:extLst>
          </p:cNvPr>
          <p:cNvSpPr/>
          <p:nvPr/>
        </p:nvSpPr>
        <p:spPr>
          <a:xfrm>
            <a:off x="572614" y="5219321"/>
            <a:ext cx="2593570" cy="790699"/>
          </a:xfrm>
          <a:prstGeom prst="rect">
            <a:avLst/>
          </a:prstGeom>
          <a:noFill/>
        </p:spPr>
        <p:txBody>
          <a:bodyPr wrap="square" lIns="0" rIns="0">
            <a:noAutofit/>
          </a:bodyPr>
          <a:lstStyle/>
          <a:p>
            <a:pPr algn="ctr" defTabSz="895171">
              <a:spcBef>
                <a:spcPts val="1175"/>
              </a:spcBef>
              <a:defRPr/>
            </a:pP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Share and </a:t>
            </a:r>
            <a:b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b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work together</a:t>
            </a:r>
          </a:p>
        </p:txBody>
      </p:sp>
      <p:sp>
        <p:nvSpPr>
          <p:cNvPr id="142" name="Rectangle 141">
            <a:extLst>
              <a:ext uri="{FF2B5EF4-FFF2-40B4-BE49-F238E27FC236}">
                <a16:creationId xmlns:a16="http://schemas.microsoft.com/office/drawing/2014/main" id="{D5EDFF1B-08B6-4C7A-ADD9-1011CAE114B9}"/>
              </a:ext>
            </a:extLst>
          </p:cNvPr>
          <p:cNvSpPr/>
          <p:nvPr/>
        </p:nvSpPr>
        <p:spPr>
          <a:xfrm>
            <a:off x="3373429" y="5219321"/>
            <a:ext cx="2593570" cy="790699"/>
          </a:xfrm>
          <a:prstGeom prst="rect">
            <a:avLst/>
          </a:prstGeom>
          <a:noFill/>
        </p:spPr>
        <p:txBody>
          <a:bodyPr wrap="square" lIns="0" rIns="0">
            <a:noAutofit/>
          </a:bodyPr>
          <a:lstStyle/>
          <a:p>
            <a:pPr algn="ctr" defTabSz="895171">
              <a:spcBef>
                <a:spcPts val="1175"/>
              </a:spcBef>
              <a:defRPr/>
            </a:pP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Inform and </a:t>
            </a:r>
            <a:b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b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engage people</a:t>
            </a:r>
          </a:p>
        </p:txBody>
      </p:sp>
      <p:sp>
        <p:nvSpPr>
          <p:cNvPr id="143" name="Rectangle 142">
            <a:extLst>
              <a:ext uri="{FF2B5EF4-FFF2-40B4-BE49-F238E27FC236}">
                <a16:creationId xmlns:a16="http://schemas.microsoft.com/office/drawing/2014/main" id="{BB4834C1-F81D-40AA-AD4E-170621A01E7D}"/>
              </a:ext>
            </a:extLst>
          </p:cNvPr>
          <p:cNvSpPr/>
          <p:nvPr/>
        </p:nvSpPr>
        <p:spPr>
          <a:xfrm>
            <a:off x="6213798" y="5219321"/>
            <a:ext cx="2593570" cy="790699"/>
          </a:xfrm>
          <a:prstGeom prst="rect">
            <a:avLst/>
          </a:prstGeom>
          <a:noFill/>
        </p:spPr>
        <p:txBody>
          <a:bodyPr wrap="square" lIns="0" rIns="0">
            <a:noAutofit/>
          </a:bodyPr>
          <a:lstStyle/>
          <a:p>
            <a:pPr algn="ctr" defTabSz="895171">
              <a:spcBef>
                <a:spcPts val="1175"/>
              </a:spcBef>
              <a:defRPr/>
            </a:pPr>
            <a:r>
              <a:rPr lang="en-US"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Harness collective knowledge</a:t>
            </a:r>
          </a:p>
        </p:txBody>
      </p:sp>
      <p:sp>
        <p:nvSpPr>
          <p:cNvPr id="144" name="Rectangle 143">
            <a:extLst>
              <a:ext uri="{FF2B5EF4-FFF2-40B4-BE49-F238E27FC236}">
                <a16:creationId xmlns:a16="http://schemas.microsoft.com/office/drawing/2014/main" id="{D94668BA-AF9C-40D8-90A7-D287B2C3A6A8}"/>
              </a:ext>
            </a:extLst>
          </p:cNvPr>
          <p:cNvSpPr/>
          <p:nvPr/>
        </p:nvSpPr>
        <p:spPr>
          <a:xfrm>
            <a:off x="3149040" y="6101141"/>
            <a:ext cx="5893922" cy="704450"/>
          </a:xfrm>
          <a:prstGeom prst="rect">
            <a:avLst/>
          </a:prstGeom>
          <a:solidFill>
            <a:schemeClr val="bg1"/>
          </a:solidFill>
        </p:spPr>
        <p:txBody>
          <a:bodyPr wrap="square" anchor="ctr">
            <a:noAutofit/>
          </a:bodyPr>
          <a:lstStyle/>
          <a:p>
            <a:pPr algn="ctr" defTabSz="895893">
              <a:defRPr/>
            </a:pPr>
            <a:r>
              <a:rPr lang="en-US" sz="2200" kern="0">
                <a:gradFill>
                  <a:gsLst>
                    <a:gs pos="8850">
                      <a:srgbClr val="000000"/>
                    </a:gs>
                    <a:gs pos="51000">
                      <a:srgbClr val="000000"/>
                    </a:gs>
                  </a:gsLst>
                </a:gradFill>
                <a:latin typeface="Segoe UI Semibold"/>
                <a:cs typeface="Segoe UI Semilight" panose="020B0402040204020203" pitchFamily="34" charset="0"/>
              </a:rPr>
              <a:t>Protect &amp; manage     |     Extend &amp; develop</a:t>
            </a:r>
          </a:p>
        </p:txBody>
      </p:sp>
      <p:grpSp>
        <p:nvGrpSpPr>
          <p:cNvPr id="54" name="Group 53">
            <a:extLst>
              <a:ext uri="{FF2B5EF4-FFF2-40B4-BE49-F238E27FC236}">
                <a16:creationId xmlns:a16="http://schemas.microsoft.com/office/drawing/2014/main" id="{422348D3-E4A2-4A9A-AD4A-F57FE3FF9FB9}"/>
              </a:ext>
            </a:extLst>
          </p:cNvPr>
          <p:cNvGrpSpPr/>
          <p:nvPr/>
        </p:nvGrpSpPr>
        <p:grpSpPr>
          <a:xfrm>
            <a:off x="9578799" y="3568796"/>
            <a:ext cx="1507370" cy="1507370"/>
            <a:chOff x="-1423030" y="2294938"/>
            <a:chExt cx="1818864" cy="1818864"/>
          </a:xfrm>
        </p:grpSpPr>
        <p:sp>
          <p:nvSpPr>
            <p:cNvPr id="55" name="Oval 54">
              <a:extLst>
                <a:ext uri="{FF2B5EF4-FFF2-40B4-BE49-F238E27FC236}">
                  <a16:creationId xmlns:a16="http://schemas.microsoft.com/office/drawing/2014/main" id="{C6F0F66A-879A-40AF-BD3E-D208FD21F9DE}"/>
                </a:ext>
              </a:extLst>
            </p:cNvPr>
            <p:cNvSpPr/>
            <p:nvPr/>
          </p:nvSpPr>
          <p:spPr bwMode="auto">
            <a:xfrm>
              <a:off x="-1423030" y="2294938"/>
              <a:ext cx="1818864" cy="181886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56" name="Group 36">
              <a:extLst>
                <a:ext uri="{FF2B5EF4-FFF2-40B4-BE49-F238E27FC236}">
                  <a16:creationId xmlns:a16="http://schemas.microsoft.com/office/drawing/2014/main" id="{CAFD8749-46B4-4485-AB91-DEE12FFA9BAE}"/>
                </a:ext>
              </a:extLst>
            </p:cNvPr>
            <p:cNvGrpSpPr>
              <a:grpSpLocks noChangeAspect="1"/>
            </p:cNvGrpSpPr>
            <p:nvPr/>
          </p:nvGrpSpPr>
          <p:grpSpPr bwMode="auto">
            <a:xfrm>
              <a:off x="-1125406" y="2795563"/>
              <a:ext cx="1223616" cy="817614"/>
              <a:chOff x="-677" y="1749"/>
              <a:chExt cx="654" cy="437"/>
            </a:xfrm>
          </p:grpSpPr>
          <p:sp>
            <p:nvSpPr>
              <p:cNvPr id="57" name="Freeform 37">
                <a:extLst>
                  <a:ext uri="{FF2B5EF4-FFF2-40B4-BE49-F238E27FC236}">
                    <a16:creationId xmlns:a16="http://schemas.microsoft.com/office/drawing/2014/main" id="{9D544D2F-23AC-4E66-A44F-896D294C32DD}"/>
                  </a:ext>
                </a:extLst>
              </p:cNvPr>
              <p:cNvSpPr>
                <a:spLocks noEditPoints="1"/>
              </p:cNvSpPr>
              <p:nvPr/>
            </p:nvSpPr>
            <p:spPr bwMode="auto">
              <a:xfrm>
                <a:off x="-497" y="1749"/>
                <a:ext cx="209" cy="210"/>
              </a:xfrm>
              <a:custGeom>
                <a:avLst/>
                <a:gdLst>
                  <a:gd name="T0" fmla="*/ 101 w 101"/>
                  <a:gd name="T1" fmla="*/ 61 h 101"/>
                  <a:gd name="T2" fmla="*/ 101 w 101"/>
                  <a:gd name="T3" fmla="*/ 40 h 101"/>
                  <a:gd name="T4" fmla="*/ 83 w 101"/>
                  <a:gd name="T5" fmla="*/ 40 h 101"/>
                  <a:gd name="T6" fmla="*/ 81 w 101"/>
                  <a:gd name="T7" fmla="*/ 35 h 101"/>
                  <a:gd name="T8" fmla="*/ 94 w 101"/>
                  <a:gd name="T9" fmla="*/ 22 h 101"/>
                  <a:gd name="T10" fmla="*/ 79 w 101"/>
                  <a:gd name="T11" fmla="*/ 7 h 101"/>
                  <a:gd name="T12" fmla="*/ 66 w 101"/>
                  <a:gd name="T13" fmla="*/ 21 h 101"/>
                  <a:gd name="T14" fmla="*/ 61 w 101"/>
                  <a:gd name="T15" fmla="*/ 19 h 101"/>
                  <a:gd name="T16" fmla="*/ 61 w 101"/>
                  <a:gd name="T17" fmla="*/ 0 h 101"/>
                  <a:gd name="T18" fmla="*/ 40 w 101"/>
                  <a:gd name="T19" fmla="*/ 0 h 101"/>
                  <a:gd name="T20" fmla="*/ 40 w 101"/>
                  <a:gd name="T21" fmla="*/ 19 h 101"/>
                  <a:gd name="T22" fmla="*/ 35 w 101"/>
                  <a:gd name="T23" fmla="*/ 21 h 101"/>
                  <a:gd name="T24" fmla="*/ 22 w 101"/>
                  <a:gd name="T25" fmla="*/ 7 h 101"/>
                  <a:gd name="T26" fmla="*/ 7 w 101"/>
                  <a:gd name="T27" fmla="*/ 22 h 101"/>
                  <a:gd name="T28" fmla="*/ 21 w 101"/>
                  <a:gd name="T29" fmla="*/ 35 h 101"/>
                  <a:gd name="T30" fmla="*/ 18 w 101"/>
                  <a:gd name="T31" fmla="*/ 40 h 101"/>
                  <a:gd name="T32" fmla="*/ 0 w 101"/>
                  <a:gd name="T33" fmla="*/ 40 h 101"/>
                  <a:gd name="T34" fmla="*/ 0 w 101"/>
                  <a:gd name="T35" fmla="*/ 61 h 101"/>
                  <a:gd name="T36" fmla="*/ 18 w 101"/>
                  <a:gd name="T37" fmla="*/ 61 h 101"/>
                  <a:gd name="T38" fmla="*/ 21 w 101"/>
                  <a:gd name="T39" fmla="*/ 66 h 101"/>
                  <a:gd name="T40" fmla="*/ 7 w 101"/>
                  <a:gd name="T41" fmla="*/ 79 h 101"/>
                  <a:gd name="T42" fmla="*/ 22 w 101"/>
                  <a:gd name="T43" fmla="*/ 94 h 101"/>
                  <a:gd name="T44" fmla="*/ 35 w 101"/>
                  <a:gd name="T45" fmla="*/ 81 h 101"/>
                  <a:gd name="T46" fmla="*/ 40 w 101"/>
                  <a:gd name="T47" fmla="*/ 83 h 101"/>
                  <a:gd name="T48" fmla="*/ 40 w 101"/>
                  <a:gd name="T49" fmla="*/ 101 h 101"/>
                  <a:gd name="T50" fmla="*/ 61 w 101"/>
                  <a:gd name="T51" fmla="*/ 101 h 101"/>
                  <a:gd name="T52" fmla="*/ 61 w 101"/>
                  <a:gd name="T53" fmla="*/ 83 h 101"/>
                  <a:gd name="T54" fmla="*/ 66 w 101"/>
                  <a:gd name="T55" fmla="*/ 81 h 101"/>
                  <a:gd name="T56" fmla="*/ 79 w 101"/>
                  <a:gd name="T57" fmla="*/ 94 h 101"/>
                  <a:gd name="T58" fmla="*/ 94 w 101"/>
                  <a:gd name="T59" fmla="*/ 79 h 101"/>
                  <a:gd name="T60" fmla="*/ 81 w 101"/>
                  <a:gd name="T61" fmla="*/ 66 h 101"/>
                  <a:gd name="T62" fmla="*/ 83 w 101"/>
                  <a:gd name="T63" fmla="*/ 61 h 101"/>
                  <a:gd name="T64" fmla="*/ 101 w 101"/>
                  <a:gd name="T65" fmla="*/ 61 h 101"/>
                  <a:gd name="T66" fmla="*/ 66 w 101"/>
                  <a:gd name="T67" fmla="*/ 51 h 101"/>
                  <a:gd name="T68" fmla="*/ 51 w 101"/>
                  <a:gd name="T69" fmla="*/ 66 h 101"/>
                  <a:gd name="T70" fmla="*/ 35 w 101"/>
                  <a:gd name="T71" fmla="*/ 51 h 101"/>
                  <a:gd name="T72" fmla="*/ 51 w 101"/>
                  <a:gd name="T73" fmla="*/ 35 h 101"/>
                  <a:gd name="T74" fmla="*/ 66 w 101"/>
                  <a:gd name="T75" fmla="*/ 5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01" y="61"/>
                    </a:moveTo>
                    <a:cubicBezTo>
                      <a:pt x="101" y="40"/>
                      <a:pt x="101" y="40"/>
                      <a:pt x="101" y="40"/>
                    </a:cubicBezTo>
                    <a:cubicBezTo>
                      <a:pt x="83" y="40"/>
                      <a:pt x="83" y="40"/>
                      <a:pt x="83" y="40"/>
                    </a:cubicBezTo>
                    <a:cubicBezTo>
                      <a:pt x="82" y="39"/>
                      <a:pt x="81" y="37"/>
                      <a:pt x="81" y="35"/>
                    </a:cubicBezTo>
                    <a:cubicBezTo>
                      <a:pt x="94" y="22"/>
                      <a:pt x="94" y="22"/>
                      <a:pt x="94" y="22"/>
                    </a:cubicBezTo>
                    <a:cubicBezTo>
                      <a:pt x="79" y="7"/>
                      <a:pt x="79" y="7"/>
                      <a:pt x="79" y="7"/>
                    </a:cubicBezTo>
                    <a:cubicBezTo>
                      <a:pt x="66" y="21"/>
                      <a:pt x="66" y="21"/>
                      <a:pt x="66" y="21"/>
                    </a:cubicBezTo>
                    <a:cubicBezTo>
                      <a:pt x="64" y="20"/>
                      <a:pt x="63" y="19"/>
                      <a:pt x="61" y="19"/>
                    </a:cubicBezTo>
                    <a:cubicBezTo>
                      <a:pt x="61" y="0"/>
                      <a:pt x="61" y="0"/>
                      <a:pt x="61" y="0"/>
                    </a:cubicBezTo>
                    <a:cubicBezTo>
                      <a:pt x="40" y="0"/>
                      <a:pt x="40" y="0"/>
                      <a:pt x="40" y="0"/>
                    </a:cubicBezTo>
                    <a:cubicBezTo>
                      <a:pt x="40" y="19"/>
                      <a:pt x="40" y="19"/>
                      <a:pt x="40" y="19"/>
                    </a:cubicBezTo>
                    <a:cubicBezTo>
                      <a:pt x="38" y="19"/>
                      <a:pt x="37" y="20"/>
                      <a:pt x="35" y="21"/>
                    </a:cubicBezTo>
                    <a:cubicBezTo>
                      <a:pt x="22" y="7"/>
                      <a:pt x="22" y="7"/>
                      <a:pt x="22" y="7"/>
                    </a:cubicBezTo>
                    <a:cubicBezTo>
                      <a:pt x="7" y="22"/>
                      <a:pt x="7" y="22"/>
                      <a:pt x="7" y="22"/>
                    </a:cubicBezTo>
                    <a:cubicBezTo>
                      <a:pt x="21" y="35"/>
                      <a:pt x="21" y="35"/>
                      <a:pt x="21" y="35"/>
                    </a:cubicBezTo>
                    <a:cubicBezTo>
                      <a:pt x="20" y="37"/>
                      <a:pt x="19" y="39"/>
                      <a:pt x="18" y="40"/>
                    </a:cubicBezTo>
                    <a:cubicBezTo>
                      <a:pt x="0" y="40"/>
                      <a:pt x="0" y="40"/>
                      <a:pt x="0" y="40"/>
                    </a:cubicBezTo>
                    <a:cubicBezTo>
                      <a:pt x="0" y="61"/>
                      <a:pt x="0" y="61"/>
                      <a:pt x="0" y="61"/>
                    </a:cubicBezTo>
                    <a:cubicBezTo>
                      <a:pt x="18" y="61"/>
                      <a:pt x="18" y="61"/>
                      <a:pt x="18" y="61"/>
                    </a:cubicBezTo>
                    <a:cubicBezTo>
                      <a:pt x="19" y="63"/>
                      <a:pt x="20" y="64"/>
                      <a:pt x="21" y="66"/>
                    </a:cubicBezTo>
                    <a:cubicBezTo>
                      <a:pt x="7" y="79"/>
                      <a:pt x="7" y="79"/>
                      <a:pt x="7" y="79"/>
                    </a:cubicBezTo>
                    <a:cubicBezTo>
                      <a:pt x="22" y="94"/>
                      <a:pt x="22" y="94"/>
                      <a:pt x="22" y="94"/>
                    </a:cubicBezTo>
                    <a:cubicBezTo>
                      <a:pt x="35" y="81"/>
                      <a:pt x="35" y="81"/>
                      <a:pt x="35" y="81"/>
                    </a:cubicBezTo>
                    <a:cubicBezTo>
                      <a:pt x="37" y="81"/>
                      <a:pt x="38" y="82"/>
                      <a:pt x="40" y="83"/>
                    </a:cubicBezTo>
                    <a:cubicBezTo>
                      <a:pt x="40" y="101"/>
                      <a:pt x="40" y="101"/>
                      <a:pt x="40" y="101"/>
                    </a:cubicBezTo>
                    <a:cubicBezTo>
                      <a:pt x="61" y="101"/>
                      <a:pt x="61" y="101"/>
                      <a:pt x="61" y="101"/>
                    </a:cubicBezTo>
                    <a:cubicBezTo>
                      <a:pt x="61" y="83"/>
                      <a:pt x="61" y="83"/>
                      <a:pt x="61" y="83"/>
                    </a:cubicBezTo>
                    <a:cubicBezTo>
                      <a:pt x="63" y="82"/>
                      <a:pt x="64" y="81"/>
                      <a:pt x="66" y="81"/>
                    </a:cubicBezTo>
                    <a:cubicBezTo>
                      <a:pt x="79" y="94"/>
                      <a:pt x="79" y="94"/>
                      <a:pt x="79" y="94"/>
                    </a:cubicBezTo>
                    <a:cubicBezTo>
                      <a:pt x="94" y="79"/>
                      <a:pt x="94" y="79"/>
                      <a:pt x="94" y="79"/>
                    </a:cubicBezTo>
                    <a:cubicBezTo>
                      <a:pt x="81" y="66"/>
                      <a:pt x="81" y="66"/>
                      <a:pt x="81" y="66"/>
                    </a:cubicBezTo>
                    <a:cubicBezTo>
                      <a:pt x="81" y="64"/>
                      <a:pt x="82" y="63"/>
                      <a:pt x="83" y="61"/>
                    </a:cubicBezTo>
                    <a:lnTo>
                      <a:pt x="101" y="61"/>
                    </a:lnTo>
                    <a:close/>
                    <a:moveTo>
                      <a:pt x="66" y="51"/>
                    </a:moveTo>
                    <a:cubicBezTo>
                      <a:pt x="66" y="59"/>
                      <a:pt x="59" y="66"/>
                      <a:pt x="51" y="66"/>
                    </a:cubicBezTo>
                    <a:cubicBezTo>
                      <a:pt x="42" y="66"/>
                      <a:pt x="35" y="59"/>
                      <a:pt x="35" y="51"/>
                    </a:cubicBezTo>
                    <a:cubicBezTo>
                      <a:pt x="35" y="42"/>
                      <a:pt x="42" y="35"/>
                      <a:pt x="51" y="35"/>
                    </a:cubicBezTo>
                    <a:cubicBezTo>
                      <a:pt x="59" y="35"/>
                      <a:pt x="66" y="42"/>
                      <a:pt x="66"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58" name="Freeform 38">
                <a:extLst>
                  <a:ext uri="{FF2B5EF4-FFF2-40B4-BE49-F238E27FC236}">
                    <a16:creationId xmlns:a16="http://schemas.microsoft.com/office/drawing/2014/main" id="{543FD217-84E1-4219-85F0-BECCE2F0DA59}"/>
                  </a:ext>
                </a:extLst>
              </p:cNvPr>
              <p:cNvSpPr>
                <a:spLocks noEditPoints="1"/>
              </p:cNvSpPr>
              <p:nvPr/>
            </p:nvSpPr>
            <p:spPr bwMode="auto">
              <a:xfrm>
                <a:off x="-652" y="1928"/>
                <a:ext cx="209" cy="210"/>
              </a:xfrm>
              <a:custGeom>
                <a:avLst/>
                <a:gdLst>
                  <a:gd name="T0" fmla="*/ 101 w 101"/>
                  <a:gd name="T1" fmla="*/ 61 h 101"/>
                  <a:gd name="T2" fmla="*/ 101 w 101"/>
                  <a:gd name="T3" fmla="*/ 40 h 101"/>
                  <a:gd name="T4" fmla="*/ 83 w 101"/>
                  <a:gd name="T5" fmla="*/ 40 h 101"/>
                  <a:gd name="T6" fmla="*/ 81 w 101"/>
                  <a:gd name="T7" fmla="*/ 35 h 101"/>
                  <a:gd name="T8" fmla="*/ 94 w 101"/>
                  <a:gd name="T9" fmla="*/ 22 h 101"/>
                  <a:gd name="T10" fmla="*/ 79 w 101"/>
                  <a:gd name="T11" fmla="*/ 7 h 101"/>
                  <a:gd name="T12" fmla="*/ 66 w 101"/>
                  <a:gd name="T13" fmla="*/ 20 h 101"/>
                  <a:gd name="T14" fmla="*/ 61 w 101"/>
                  <a:gd name="T15" fmla="*/ 18 h 101"/>
                  <a:gd name="T16" fmla="*/ 61 w 101"/>
                  <a:gd name="T17" fmla="*/ 0 h 101"/>
                  <a:gd name="T18" fmla="*/ 40 w 101"/>
                  <a:gd name="T19" fmla="*/ 0 h 101"/>
                  <a:gd name="T20" fmla="*/ 40 w 101"/>
                  <a:gd name="T21" fmla="*/ 18 h 101"/>
                  <a:gd name="T22" fmla="*/ 35 w 101"/>
                  <a:gd name="T23" fmla="*/ 20 h 101"/>
                  <a:gd name="T24" fmla="*/ 22 w 101"/>
                  <a:gd name="T25" fmla="*/ 7 h 101"/>
                  <a:gd name="T26" fmla="*/ 7 w 101"/>
                  <a:gd name="T27" fmla="*/ 22 h 101"/>
                  <a:gd name="T28" fmla="*/ 21 w 101"/>
                  <a:gd name="T29" fmla="*/ 35 h 101"/>
                  <a:gd name="T30" fmla="*/ 19 w 101"/>
                  <a:gd name="T31" fmla="*/ 40 h 101"/>
                  <a:gd name="T32" fmla="*/ 0 w 101"/>
                  <a:gd name="T33" fmla="*/ 40 h 101"/>
                  <a:gd name="T34" fmla="*/ 0 w 101"/>
                  <a:gd name="T35" fmla="*/ 61 h 101"/>
                  <a:gd name="T36" fmla="*/ 19 w 101"/>
                  <a:gd name="T37" fmla="*/ 61 h 101"/>
                  <a:gd name="T38" fmla="*/ 21 w 101"/>
                  <a:gd name="T39" fmla="*/ 66 h 101"/>
                  <a:gd name="T40" fmla="*/ 7 w 101"/>
                  <a:gd name="T41" fmla="*/ 79 h 101"/>
                  <a:gd name="T42" fmla="*/ 22 w 101"/>
                  <a:gd name="T43" fmla="*/ 94 h 101"/>
                  <a:gd name="T44" fmla="*/ 35 w 101"/>
                  <a:gd name="T45" fmla="*/ 80 h 101"/>
                  <a:gd name="T46" fmla="*/ 40 w 101"/>
                  <a:gd name="T47" fmla="*/ 83 h 101"/>
                  <a:gd name="T48" fmla="*/ 40 w 101"/>
                  <a:gd name="T49" fmla="*/ 101 h 101"/>
                  <a:gd name="T50" fmla="*/ 61 w 101"/>
                  <a:gd name="T51" fmla="*/ 101 h 101"/>
                  <a:gd name="T52" fmla="*/ 61 w 101"/>
                  <a:gd name="T53" fmla="*/ 83 h 101"/>
                  <a:gd name="T54" fmla="*/ 66 w 101"/>
                  <a:gd name="T55" fmla="*/ 80 h 101"/>
                  <a:gd name="T56" fmla="*/ 79 w 101"/>
                  <a:gd name="T57" fmla="*/ 94 h 101"/>
                  <a:gd name="T58" fmla="*/ 94 w 101"/>
                  <a:gd name="T59" fmla="*/ 79 h 101"/>
                  <a:gd name="T60" fmla="*/ 81 w 101"/>
                  <a:gd name="T61" fmla="*/ 66 h 101"/>
                  <a:gd name="T62" fmla="*/ 83 w 101"/>
                  <a:gd name="T63" fmla="*/ 61 h 101"/>
                  <a:gd name="T64" fmla="*/ 101 w 101"/>
                  <a:gd name="T65" fmla="*/ 61 h 101"/>
                  <a:gd name="T66" fmla="*/ 66 w 101"/>
                  <a:gd name="T67" fmla="*/ 50 h 101"/>
                  <a:gd name="T68" fmla="*/ 51 w 101"/>
                  <a:gd name="T69" fmla="*/ 66 h 101"/>
                  <a:gd name="T70" fmla="*/ 35 w 101"/>
                  <a:gd name="T71" fmla="*/ 50 h 101"/>
                  <a:gd name="T72" fmla="*/ 51 w 101"/>
                  <a:gd name="T73" fmla="*/ 35 h 101"/>
                  <a:gd name="T74" fmla="*/ 66 w 101"/>
                  <a:gd name="T75"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01" y="61"/>
                    </a:moveTo>
                    <a:cubicBezTo>
                      <a:pt x="101" y="40"/>
                      <a:pt x="101" y="40"/>
                      <a:pt x="101" y="40"/>
                    </a:cubicBezTo>
                    <a:cubicBezTo>
                      <a:pt x="83" y="40"/>
                      <a:pt x="83" y="40"/>
                      <a:pt x="83" y="40"/>
                    </a:cubicBezTo>
                    <a:cubicBezTo>
                      <a:pt x="82" y="38"/>
                      <a:pt x="81" y="37"/>
                      <a:pt x="81" y="35"/>
                    </a:cubicBezTo>
                    <a:cubicBezTo>
                      <a:pt x="94" y="22"/>
                      <a:pt x="94" y="22"/>
                      <a:pt x="94" y="22"/>
                    </a:cubicBezTo>
                    <a:cubicBezTo>
                      <a:pt x="79" y="7"/>
                      <a:pt x="79" y="7"/>
                      <a:pt x="79" y="7"/>
                    </a:cubicBezTo>
                    <a:cubicBezTo>
                      <a:pt x="66" y="20"/>
                      <a:pt x="66" y="20"/>
                      <a:pt x="66" y="20"/>
                    </a:cubicBezTo>
                    <a:cubicBezTo>
                      <a:pt x="64" y="20"/>
                      <a:pt x="63" y="19"/>
                      <a:pt x="61" y="18"/>
                    </a:cubicBezTo>
                    <a:cubicBezTo>
                      <a:pt x="61" y="0"/>
                      <a:pt x="61" y="0"/>
                      <a:pt x="61" y="0"/>
                    </a:cubicBezTo>
                    <a:cubicBezTo>
                      <a:pt x="40" y="0"/>
                      <a:pt x="40" y="0"/>
                      <a:pt x="40" y="0"/>
                    </a:cubicBezTo>
                    <a:cubicBezTo>
                      <a:pt x="40" y="18"/>
                      <a:pt x="40" y="18"/>
                      <a:pt x="40" y="18"/>
                    </a:cubicBezTo>
                    <a:cubicBezTo>
                      <a:pt x="39" y="19"/>
                      <a:pt x="37" y="20"/>
                      <a:pt x="35" y="20"/>
                    </a:cubicBezTo>
                    <a:cubicBezTo>
                      <a:pt x="22" y="7"/>
                      <a:pt x="22" y="7"/>
                      <a:pt x="22" y="7"/>
                    </a:cubicBezTo>
                    <a:cubicBezTo>
                      <a:pt x="7" y="22"/>
                      <a:pt x="7" y="22"/>
                      <a:pt x="7" y="22"/>
                    </a:cubicBezTo>
                    <a:cubicBezTo>
                      <a:pt x="21" y="35"/>
                      <a:pt x="21" y="35"/>
                      <a:pt x="21" y="35"/>
                    </a:cubicBezTo>
                    <a:cubicBezTo>
                      <a:pt x="20" y="37"/>
                      <a:pt x="19" y="38"/>
                      <a:pt x="19" y="40"/>
                    </a:cubicBezTo>
                    <a:cubicBezTo>
                      <a:pt x="0" y="40"/>
                      <a:pt x="0" y="40"/>
                      <a:pt x="0" y="40"/>
                    </a:cubicBezTo>
                    <a:cubicBezTo>
                      <a:pt x="0" y="61"/>
                      <a:pt x="0" y="61"/>
                      <a:pt x="0" y="61"/>
                    </a:cubicBezTo>
                    <a:cubicBezTo>
                      <a:pt x="19" y="61"/>
                      <a:pt x="19" y="61"/>
                      <a:pt x="19" y="61"/>
                    </a:cubicBezTo>
                    <a:cubicBezTo>
                      <a:pt x="19" y="63"/>
                      <a:pt x="20" y="64"/>
                      <a:pt x="21" y="66"/>
                    </a:cubicBezTo>
                    <a:cubicBezTo>
                      <a:pt x="7" y="79"/>
                      <a:pt x="7" y="79"/>
                      <a:pt x="7" y="79"/>
                    </a:cubicBezTo>
                    <a:cubicBezTo>
                      <a:pt x="22" y="94"/>
                      <a:pt x="22" y="94"/>
                      <a:pt x="22" y="94"/>
                    </a:cubicBezTo>
                    <a:cubicBezTo>
                      <a:pt x="35" y="80"/>
                      <a:pt x="35" y="80"/>
                      <a:pt x="35" y="80"/>
                    </a:cubicBezTo>
                    <a:cubicBezTo>
                      <a:pt x="37" y="81"/>
                      <a:pt x="39" y="82"/>
                      <a:pt x="40" y="83"/>
                    </a:cubicBezTo>
                    <a:cubicBezTo>
                      <a:pt x="40" y="101"/>
                      <a:pt x="40" y="101"/>
                      <a:pt x="40" y="101"/>
                    </a:cubicBezTo>
                    <a:cubicBezTo>
                      <a:pt x="61" y="101"/>
                      <a:pt x="61" y="101"/>
                      <a:pt x="61" y="101"/>
                    </a:cubicBezTo>
                    <a:cubicBezTo>
                      <a:pt x="61" y="83"/>
                      <a:pt x="61" y="83"/>
                      <a:pt x="61" y="83"/>
                    </a:cubicBezTo>
                    <a:cubicBezTo>
                      <a:pt x="63" y="82"/>
                      <a:pt x="64" y="81"/>
                      <a:pt x="66" y="80"/>
                    </a:cubicBezTo>
                    <a:cubicBezTo>
                      <a:pt x="79" y="94"/>
                      <a:pt x="79" y="94"/>
                      <a:pt x="79" y="94"/>
                    </a:cubicBezTo>
                    <a:cubicBezTo>
                      <a:pt x="94" y="79"/>
                      <a:pt x="94" y="79"/>
                      <a:pt x="94" y="79"/>
                    </a:cubicBezTo>
                    <a:cubicBezTo>
                      <a:pt x="81" y="66"/>
                      <a:pt x="81" y="66"/>
                      <a:pt x="81" y="66"/>
                    </a:cubicBezTo>
                    <a:cubicBezTo>
                      <a:pt x="81" y="64"/>
                      <a:pt x="82" y="63"/>
                      <a:pt x="83" y="61"/>
                    </a:cubicBezTo>
                    <a:lnTo>
                      <a:pt x="101" y="61"/>
                    </a:lnTo>
                    <a:close/>
                    <a:moveTo>
                      <a:pt x="66" y="50"/>
                    </a:moveTo>
                    <a:cubicBezTo>
                      <a:pt x="66" y="59"/>
                      <a:pt x="59" y="66"/>
                      <a:pt x="51" y="66"/>
                    </a:cubicBezTo>
                    <a:cubicBezTo>
                      <a:pt x="42" y="66"/>
                      <a:pt x="35" y="59"/>
                      <a:pt x="35" y="50"/>
                    </a:cubicBezTo>
                    <a:cubicBezTo>
                      <a:pt x="35" y="42"/>
                      <a:pt x="42" y="35"/>
                      <a:pt x="51" y="35"/>
                    </a:cubicBezTo>
                    <a:cubicBezTo>
                      <a:pt x="59" y="35"/>
                      <a:pt x="66" y="42"/>
                      <a:pt x="66" y="50"/>
                    </a:cubicBezTo>
                    <a:close/>
                  </a:path>
                </a:pathLst>
              </a:custGeom>
              <a:solidFill>
                <a:srgbClr val="C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59" name="Freeform 39">
                <a:extLst>
                  <a:ext uri="{FF2B5EF4-FFF2-40B4-BE49-F238E27FC236}">
                    <a16:creationId xmlns:a16="http://schemas.microsoft.com/office/drawing/2014/main" id="{BA625C30-530E-44DD-B97F-2891CD66A6A6}"/>
                  </a:ext>
                </a:extLst>
              </p:cNvPr>
              <p:cNvSpPr>
                <a:spLocks noEditPoints="1"/>
              </p:cNvSpPr>
              <p:nvPr/>
            </p:nvSpPr>
            <p:spPr bwMode="auto">
              <a:xfrm>
                <a:off x="-677" y="1749"/>
                <a:ext cx="163" cy="164"/>
              </a:xfrm>
              <a:custGeom>
                <a:avLst/>
                <a:gdLst>
                  <a:gd name="T0" fmla="*/ 79 w 79"/>
                  <a:gd name="T1" fmla="*/ 48 h 79"/>
                  <a:gd name="T2" fmla="*/ 79 w 79"/>
                  <a:gd name="T3" fmla="*/ 31 h 79"/>
                  <a:gd name="T4" fmla="*/ 65 w 79"/>
                  <a:gd name="T5" fmla="*/ 31 h 79"/>
                  <a:gd name="T6" fmla="*/ 63 w 79"/>
                  <a:gd name="T7" fmla="*/ 28 h 79"/>
                  <a:gd name="T8" fmla="*/ 74 w 79"/>
                  <a:gd name="T9" fmla="*/ 17 h 79"/>
                  <a:gd name="T10" fmla="*/ 62 w 79"/>
                  <a:gd name="T11" fmla="*/ 6 h 79"/>
                  <a:gd name="T12" fmla="*/ 52 w 79"/>
                  <a:gd name="T13" fmla="*/ 16 h 79"/>
                  <a:gd name="T14" fmla="*/ 48 w 79"/>
                  <a:gd name="T15" fmla="*/ 14 h 79"/>
                  <a:gd name="T16" fmla="*/ 48 w 79"/>
                  <a:gd name="T17" fmla="*/ 0 h 79"/>
                  <a:gd name="T18" fmla="*/ 32 w 79"/>
                  <a:gd name="T19" fmla="*/ 0 h 79"/>
                  <a:gd name="T20" fmla="*/ 32 w 79"/>
                  <a:gd name="T21" fmla="*/ 14 h 79"/>
                  <a:gd name="T22" fmla="*/ 28 w 79"/>
                  <a:gd name="T23" fmla="*/ 16 h 79"/>
                  <a:gd name="T24" fmla="*/ 17 w 79"/>
                  <a:gd name="T25" fmla="*/ 6 h 79"/>
                  <a:gd name="T26" fmla="*/ 6 w 79"/>
                  <a:gd name="T27" fmla="*/ 17 h 79"/>
                  <a:gd name="T28" fmla="*/ 16 w 79"/>
                  <a:gd name="T29" fmla="*/ 28 h 79"/>
                  <a:gd name="T30" fmla="*/ 15 w 79"/>
                  <a:gd name="T31" fmla="*/ 31 h 79"/>
                  <a:gd name="T32" fmla="*/ 0 w 79"/>
                  <a:gd name="T33" fmla="*/ 31 h 79"/>
                  <a:gd name="T34" fmla="*/ 0 w 79"/>
                  <a:gd name="T35" fmla="*/ 48 h 79"/>
                  <a:gd name="T36" fmla="*/ 15 w 79"/>
                  <a:gd name="T37" fmla="*/ 48 h 79"/>
                  <a:gd name="T38" fmla="*/ 16 w 79"/>
                  <a:gd name="T39" fmla="*/ 52 h 79"/>
                  <a:gd name="T40" fmla="*/ 6 w 79"/>
                  <a:gd name="T41" fmla="*/ 62 h 79"/>
                  <a:gd name="T42" fmla="*/ 17 w 79"/>
                  <a:gd name="T43" fmla="*/ 73 h 79"/>
                  <a:gd name="T44" fmla="*/ 28 w 79"/>
                  <a:gd name="T45" fmla="*/ 63 h 79"/>
                  <a:gd name="T46" fmla="*/ 32 w 79"/>
                  <a:gd name="T47" fmla="*/ 65 h 79"/>
                  <a:gd name="T48" fmla="*/ 32 w 79"/>
                  <a:gd name="T49" fmla="*/ 79 h 79"/>
                  <a:gd name="T50" fmla="*/ 48 w 79"/>
                  <a:gd name="T51" fmla="*/ 79 h 79"/>
                  <a:gd name="T52" fmla="*/ 48 w 79"/>
                  <a:gd name="T53" fmla="*/ 65 h 79"/>
                  <a:gd name="T54" fmla="*/ 52 w 79"/>
                  <a:gd name="T55" fmla="*/ 63 h 79"/>
                  <a:gd name="T56" fmla="*/ 62 w 79"/>
                  <a:gd name="T57" fmla="*/ 73 h 79"/>
                  <a:gd name="T58" fmla="*/ 74 w 79"/>
                  <a:gd name="T59" fmla="*/ 62 h 79"/>
                  <a:gd name="T60" fmla="*/ 63 w 79"/>
                  <a:gd name="T61" fmla="*/ 52 h 79"/>
                  <a:gd name="T62" fmla="*/ 65 w 79"/>
                  <a:gd name="T63" fmla="*/ 48 h 79"/>
                  <a:gd name="T64" fmla="*/ 79 w 79"/>
                  <a:gd name="T65" fmla="*/ 48 h 79"/>
                  <a:gd name="T66" fmla="*/ 52 w 79"/>
                  <a:gd name="T67" fmla="*/ 40 h 79"/>
                  <a:gd name="T68" fmla="*/ 40 w 79"/>
                  <a:gd name="T69" fmla="*/ 51 h 79"/>
                  <a:gd name="T70" fmla="*/ 28 w 79"/>
                  <a:gd name="T71" fmla="*/ 40 h 79"/>
                  <a:gd name="T72" fmla="*/ 40 w 79"/>
                  <a:gd name="T73" fmla="*/ 28 h 79"/>
                  <a:gd name="T74" fmla="*/ 52 w 79"/>
                  <a:gd name="T75"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9">
                    <a:moveTo>
                      <a:pt x="79" y="48"/>
                    </a:moveTo>
                    <a:cubicBezTo>
                      <a:pt x="79" y="31"/>
                      <a:pt x="79" y="31"/>
                      <a:pt x="79" y="31"/>
                    </a:cubicBezTo>
                    <a:cubicBezTo>
                      <a:pt x="65" y="31"/>
                      <a:pt x="65" y="31"/>
                      <a:pt x="65" y="31"/>
                    </a:cubicBezTo>
                    <a:cubicBezTo>
                      <a:pt x="64" y="30"/>
                      <a:pt x="64" y="29"/>
                      <a:pt x="63" y="28"/>
                    </a:cubicBezTo>
                    <a:cubicBezTo>
                      <a:pt x="74" y="17"/>
                      <a:pt x="74" y="17"/>
                      <a:pt x="74" y="17"/>
                    </a:cubicBezTo>
                    <a:cubicBezTo>
                      <a:pt x="62" y="6"/>
                      <a:pt x="62" y="6"/>
                      <a:pt x="62" y="6"/>
                    </a:cubicBezTo>
                    <a:cubicBezTo>
                      <a:pt x="52" y="16"/>
                      <a:pt x="52" y="16"/>
                      <a:pt x="52" y="16"/>
                    </a:cubicBezTo>
                    <a:cubicBezTo>
                      <a:pt x="50" y="15"/>
                      <a:pt x="49" y="15"/>
                      <a:pt x="48" y="14"/>
                    </a:cubicBezTo>
                    <a:cubicBezTo>
                      <a:pt x="48" y="0"/>
                      <a:pt x="48" y="0"/>
                      <a:pt x="48" y="0"/>
                    </a:cubicBezTo>
                    <a:cubicBezTo>
                      <a:pt x="32" y="0"/>
                      <a:pt x="32" y="0"/>
                      <a:pt x="32" y="0"/>
                    </a:cubicBezTo>
                    <a:cubicBezTo>
                      <a:pt x="32" y="14"/>
                      <a:pt x="32" y="14"/>
                      <a:pt x="32" y="14"/>
                    </a:cubicBezTo>
                    <a:cubicBezTo>
                      <a:pt x="30" y="15"/>
                      <a:pt x="29" y="15"/>
                      <a:pt x="28" y="16"/>
                    </a:cubicBezTo>
                    <a:cubicBezTo>
                      <a:pt x="17" y="6"/>
                      <a:pt x="17" y="6"/>
                      <a:pt x="17" y="6"/>
                    </a:cubicBezTo>
                    <a:cubicBezTo>
                      <a:pt x="6" y="17"/>
                      <a:pt x="6" y="17"/>
                      <a:pt x="6" y="17"/>
                    </a:cubicBezTo>
                    <a:cubicBezTo>
                      <a:pt x="16" y="28"/>
                      <a:pt x="16" y="28"/>
                      <a:pt x="16" y="28"/>
                    </a:cubicBezTo>
                    <a:cubicBezTo>
                      <a:pt x="16" y="29"/>
                      <a:pt x="15" y="30"/>
                      <a:pt x="15" y="31"/>
                    </a:cubicBezTo>
                    <a:cubicBezTo>
                      <a:pt x="0" y="31"/>
                      <a:pt x="0" y="31"/>
                      <a:pt x="0" y="31"/>
                    </a:cubicBezTo>
                    <a:cubicBezTo>
                      <a:pt x="0" y="48"/>
                      <a:pt x="0" y="48"/>
                      <a:pt x="0" y="48"/>
                    </a:cubicBezTo>
                    <a:cubicBezTo>
                      <a:pt x="15" y="48"/>
                      <a:pt x="15" y="48"/>
                      <a:pt x="15" y="48"/>
                    </a:cubicBezTo>
                    <a:cubicBezTo>
                      <a:pt x="15" y="49"/>
                      <a:pt x="16" y="50"/>
                      <a:pt x="16" y="52"/>
                    </a:cubicBezTo>
                    <a:cubicBezTo>
                      <a:pt x="6" y="62"/>
                      <a:pt x="6" y="62"/>
                      <a:pt x="6" y="62"/>
                    </a:cubicBezTo>
                    <a:cubicBezTo>
                      <a:pt x="17" y="73"/>
                      <a:pt x="17" y="73"/>
                      <a:pt x="17" y="73"/>
                    </a:cubicBezTo>
                    <a:cubicBezTo>
                      <a:pt x="28" y="63"/>
                      <a:pt x="28" y="63"/>
                      <a:pt x="28" y="63"/>
                    </a:cubicBezTo>
                    <a:cubicBezTo>
                      <a:pt x="29" y="64"/>
                      <a:pt x="30" y="64"/>
                      <a:pt x="32" y="65"/>
                    </a:cubicBezTo>
                    <a:cubicBezTo>
                      <a:pt x="32" y="79"/>
                      <a:pt x="32" y="79"/>
                      <a:pt x="32" y="79"/>
                    </a:cubicBezTo>
                    <a:cubicBezTo>
                      <a:pt x="48" y="79"/>
                      <a:pt x="48" y="79"/>
                      <a:pt x="48" y="79"/>
                    </a:cubicBezTo>
                    <a:cubicBezTo>
                      <a:pt x="48" y="65"/>
                      <a:pt x="48" y="65"/>
                      <a:pt x="48" y="65"/>
                    </a:cubicBezTo>
                    <a:cubicBezTo>
                      <a:pt x="49" y="64"/>
                      <a:pt x="50" y="64"/>
                      <a:pt x="52" y="63"/>
                    </a:cubicBezTo>
                    <a:cubicBezTo>
                      <a:pt x="62" y="73"/>
                      <a:pt x="62" y="73"/>
                      <a:pt x="62" y="73"/>
                    </a:cubicBezTo>
                    <a:cubicBezTo>
                      <a:pt x="74" y="62"/>
                      <a:pt x="74" y="62"/>
                      <a:pt x="74" y="62"/>
                    </a:cubicBezTo>
                    <a:cubicBezTo>
                      <a:pt x="63" y="52"/>
                      <a:pt x="63" y="52"/>
                      <a:pt x="63" y="52"/>
                    </a:cubicBezTo>
                    <a:cubicBezTo>
                      <a:pt x="64" y="50"/>
                      <a:pt x="64" y="49"/>
                      <a:pt x="65" y="48"/>
                    </a:cubicBezTo>
                    <a:lnTo>
                      <a:pt x="79" y="48"/>
                    </a:lnTo>
                    <a:close/>
                    <a:moveTo>
                      <a:pt x="52" y="40"/>
                    </a:moveTo>
                    <a:cubicBezTo>
                      <a:pt x="52" y="46"/>
                      <a:pt x="46" y="51"/>
                      <a:pt x="40" y="51"/>
                    </a:cubicBezTo>
                    <a:cubicBezTo>
                      <a:pt x="33" y="51"/>
                      <a:pt x="28" y="46"/>
                      <a:pt x="28" y="40"/>
                    </a:cubicBezTo>
                    <a:cubicBezTo>
                      <a:pt x="28" y="33"/>
                      <a:pt x="33" y="28"/>
                      <a:pt x="40" y="28"/>
                    </a:cubicBezTo>
                    <a:cubicBezTo>
                      <a:pt x="46" y="28"/>
                      <a:pt x="52" y="33"/>
                      <a:pt x="52" y="40"/>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0" name="Freeform 40">
                <a:extLst>
                  <a:ext uri="{FF2B5EF4-FFF2-40B4-BE49-F238E27FC236}">
                    <a16:creationId xmlns:a16="http://schemas.microsoft.com/office/drawing/2014/main" id="{2FD1E87D-BA8F-4BA2-A4CF-0E83A8CC54D9}"/>
                  </a:ext>
                </a:extLst>
              </p:cNvPr>
              <p:cNvSpPr>
                <a:spLocks/>
              </p:cNvSpPr>
              <p:nvPr/>
            </p:nvSpPr>
            <p:spPr bwMode="auto">
              <a:xfrm>
                <a:off x="-319" y="2011"/>
                <a:ext cx="296" cy="175"/>
              </a:xfrm>
              <a:custGeom>
                <a:avLst/>
                <a:gdLst>
                  <a:gd name="T0" fmla="*/ 143 w 143"/>
                  <a:gd name="T1" fmla="*/ 57 h 84"/>
                  <a:gd name="T2" fmla="*/ 116 w 143"/>
                  <a:gd name="T3" fmla="*/ 30 h 84"/>
                  <a:gd name="T4" fmla="*/ 116 w 143"/>
                  <a:gd name="T5" fmla="*/ 47 h 84"/>
                  <a:gd name="T6" fmla="*/ 94 w 143"/>
                  <a:gd name="T7" fmla="*/ 47 h 84"/>
                  <a:gd name="T8" fmla="*/ 94 w 143"/>
                  <a:gd name="T9" fmla="*/ 21 h 84"/>
                  <a:gd name="T10" fmla="*/ 73 w 143"/>
                  <a:gd name="T11" fmla="*/ 0 h 84"/>
                  <a:gd name="T12" fmla="*/ 0 w 143"/>
                  <a:gd name="T13" fmla="*/ 0 h 84"/>
                  <a:gd name="T14" fmla="*/ 0 w 143"/>
                  <a:gd name="T15" fmla="*/ 21 h 84"/>
                  <a:gd name="T16" fmla="*/ 73 w 143"/>
                  <a:gd name="T17" fmla="*/ 21 h 84"/>
                  <a:gd name="T18" fmla="*/ 73 w 143"/>
                  <a:gd name="T19" fmla="*/ 47 h 84"/>
                  <a:gd name="T20" fmla="*/ 94 w 143"/>
                  <a:gd name="T21" fmla="*/ 67 h 84"/>
                  <a:gd name="T22" fmla="*/ 116 w 143"/>
                  <a:gd name="T23" fmla="*/ 67 h 84"/>
                  <a:gd name="T24" fmla="*/ 116 w 143"/>
                  <a:gd name="T25" fmla="*/ 84 h 84"/>
                  <a:gd name="T26" fmla="*/ 143 w 143"/>
                  <a:gd name="T27" fmla="*/ 5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84">
                    <a:moveTo>
                      <a:pt x="143" y="57"/>
                    </a:moveTo>
                    <a:cubicBezTo>
                      <a:pt x="116" y="30"/>
                      <a:pt x="116" y="30"/>
                      <a:pt x="116" y="30"/>
                    </a:cubicBezTo>
                    <a:cubicBezTo>
                      <a:pt x="116" y="47"/>
                      <a:pt x="116" y="47"/>
                      <a:pt x="116" y="47"/>
                    </a:cubicBezTo>
                    <a:cubicBezTo>
                      <a:pt x="94" y="47"/>
                      <a:pt x="94" y="47"/>
                      <a:pt x="94" y="47"/>
                    </a:cubicBezTo>
                    <a:cubicBezTo>
                      <a:pt x="94" y="21"/>
                      <a:pt x="94" y="21"/>
                      <a:pt x="94" y="21"/>
                    </a:cubicBezTo>
                    <a:cubicBezTo>
                      <a:pt x="94" y="9"/>
                      <a:pt x="85" y="0"/>
                      <a:pt x="73" y="0"/>
                    </a:cubicBezTo>
                    <a:cubicBezTo>
                      <a:pt x="0" y="0"/>
                      <a:pt x="0" y="0"/>
                      <a:pt x="0" y="0"/>
                    </a:cubicBezTo>
                    <a:cubicBezTo>
                      <a:pt x="0" y="21"/>
                      <a:pt x="0" y="21"/>
                      <a:pt x="0" y="21"/>
                    </a:cubicBezTo>
                    <a:cubicBezTo>
                      <a:pt x="73" y="21"/>
                      <a:pt x="73" y="21"/>
                      <a:pt x="73" y="21"/>
                    </a:cubicBezTo>
                    <a:cubicBezTo>
                      <a:pt x="73" y="47"/>
                      <a:pt x="73" y="47"/>
                      <a:pt x="73" y="47"/>
                    </a:cubicBezTo>
                    <a:cubicBezTo>
                      <a:pt x="73" y="58"/>
                      <a:pt x="83" y="67"/>
                      <a:pt x="94" y="67"/>
                    </a:cubicBezTo>
                    <a:cubicBezTo>
                      <a:pt x="116" y="67"/>
                      <a:pt x="116" y="67"/>
                      <a:pt x="116" y="67"/>
                    </a:cubicBezTo>
                    <a:cubicBezTo>
                      <a:pt x="116" y="84"/>
                      <a:pt x="116" y="84"/>
                      <a:pt x="116" y="84"/>
                    </a:cubicBezTo>
                    <a:lnTo>
                      <a:pt x="143" y="57"/>
                    </a:ln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1" name="Freeform 41">
                <a:extLst>
                  <a:ext uri="{FF2B5EF4-FFF2-40B4-BE49-F238E27FC236}">
                    <a16:creationId xmlns:a16="http://schemas.microsoft.com/office/drawing/2014/main" id="{1A09FE1B-8BCB-43BC-A091-8C2B4EA004F0}"/>
                  </a:ext>
                </a:extLst>
              </p:cNvPr>
              <p:cNvSpPr>
                <a:spLocks/>
              </p:cNvSpPr>
              <p:nvPr/>
            </p:nvSpPr>
            <p:spPr bwMode="auto">
              <a:xfrm>
                <a:off x="-263" y="2011"/>
                <a:ext cx="60" cy="44"/>
              </a:xfrm>
              <a:custGeom>
                <a:avLst/>
                <a:gdLst>
                  <a:gd name="T0" fmla="*/ 8 w 29"/>
                  <a:gd name="T1" fmla="*/ 21 h 21"/>
                  <a:gd name="T2" fmla="*/ 29 w 29"/>
                  <a:gd name="T3" fmla="*/ 0 h 21"/>
                  <a:gd name="T4" fmla="*/ 0 w 29"/>
                  <a:gd name="T5" fmla="*/ 0 h 21"/>
                  <a:gd name="T6" fmla="*/ 0 w 29"/>
                  <a:gd name="T7" fmla="*/ 21 h 21"/>
                  <a:gd name="T8" fmla="*/ 8 w 29"/>
                  <a:gd name="T9" fmla="*/ 21 h 21"/>
                </a:gdLst>
                <a:ahLst/>
                <a:cxnLst>
                  <a:cxn ang="0">
                    <a:pos x="T0" y="T1"/>
                  </a:cxn>
                  <a:cxn ang="0">
                    <a:pos x="T2" y="T3"/>
                  </a:cxn>
                  <a:cxn ang="0">
                    <a:pos x="T4" y="T5"/>
                  </a:cxn>
                  <a:cxn ang="0">
                    <a:pos x="T6" y="T7"/>
                  </a:cxn>
                  <a:cxn ang="0">
                    <a:pos x="T8" y="T9"/>
                  </a:cxn>
                </a:cxnLst>
                <a:rect l="0" t="0" r="r" b="b"/>
                <a:pathLst>
                  <a:path w="29" h="21">
                    <a:moveTo>
                      <a:pt x="8" y="21"/>
                    </a:moveTo>
                    <a:cubicBezTo>
                      <a:pt x="20" y="21"/>
                      <a:pt x="29" y="12"/>
                      <a:pt x="29" y="0"/>
                    </a:cubicBezTo>
                    <a:cubicBezTo>
                      <a:pt x="0" y="0"/>
                      <a:pt x="0" y="0"/>
                      <a:pt x="0" y="0"/>
                    </a:cubicBezTo>
                    <a:cubicBezTo>
                      <a:pt x="0" y="21"/>
                      <a:pt x="0" y="21"/>
                      <a:pt x="0" y="21"/>
                    </a:cubicBezTo>
                    <a:lnTo>
                      <a:pt x="8" y="21"/>
                    </a:lnTo>
                    <a:close/>
                  </a:path>
                </a:pathLst>
              </a:custGeom>
              <a:solidFill>
                <a:srgbClr val="0039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2" name="Freeform 42">
                <a:extLst>
                  <a:ext uri="{FF2B5EF4-FFF2-40B4-BE49-F238E27FC236}">
                    <a16:creationId xmlns:a16="http://schemas.microsoft.com/office/drawing/2014/main" id="{D18DBC23-551E-4063-8477-E84A351A96D6}"/>
                  </a:ext>
                </a:extLst>
              </p:cNvPr>
              <p:cNvSpPr>
                <a:spLocks/>
              </p:cNvSpPr>
              <p:nvPr/>
            </p:nvSpPr>
            <p:spPr bwMode="auto">
              <a:xfrm>
                <a:off x="-414" y="1799"/>
                <a:ext cx="296" cy="256"/>
              </a:xfrm>
              <a:custGeom>
                <a:avLst/>
                <a:gdLst>
                  <a:gd name="T0" fmla="*/ 143 w 143"/>
                  <a:gd name="T1" fmla="*/ 27 h 123"/>
                  <a:gd name="T2" fmla="*/ 116 w 143"/>
                  <a:gd name="T3" fmla="*/ 0 h 123"/>
                  <a:gd name="T4" fmla="*/ 116 w 143"/>
                  <a:gd name="T5" fmla="*/ 16 h 123"/>
                  <a:gd name="T6" fmla="*/ 94 w 143"/>
                  <a:gd name="T7" fmla="*/ 16 h 123"/>
                  <a:gd name="T8" fmla="*/ 73 w 143"/>
                  <a:gd name="T9" fmla="*/ 37 h 123"/>
                  <a:gd name="T10" fmla="*/ 73 w 143"/>
                  <a:gd name="T11" fmla="*/ 102 h 123"/>
                  <a:gd name="T12" fmla="*/ 0 w 143"/>
                  <a:gd name="T13" fmla="*/ 102 h 123"/>
                  <a:gd name="T14" fmla="*/ 0 w 143"/>
                  <a:gd name="T15" fmla="*/ 123 h 123"/>
                  <a:gd name="T16" fmla="*/ 73 w 143"/>
                  <a:gd name="T17" fmla="*/ 123 h 123"/>
                  <a:gd name="T18" fmla="*/ 94 w 143"/>
                  <a:gd name="T19" fmla="*/ 102 h 123"/>
                  <a:gd name="T20" fmla="*/ 94 w 143"/>
                  <a:gd name="T21" fmla="*/ 37 h 123"/>
                  <a:gd name="T22" fmla="*/ 116 w 143"/>
                  <a:gd name="T23" fmla="*/ 37 h 123"/>
                  <a:gd name="T24" fmla="*/ 116 w 143"/>
                  <a:gd name="T25" fmla="*/ 54 h 123"/>
                  <a:gd name="T26" fmla="*/ 143 w 143"/>
                  <a:gd name="T27"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23">
                    <a:moveTo>
                      <a:pt x="143" y="27"/>
                    </a:moveTo>
                    <a:cubicBezTo>
                      <a:pt x="116" y="0"/>
                      <a:pt x="116" y="0"/>
                      <a:pt x="116" y="0"/>
                    </a:cubicBezTo>
                    <a:cubicBezTo>
                      <a:pt x="116" y="16"/>
                      <a:pt x="116" y="16"/>
                      <a:pt x="116" y="16"/>
                    </a:cubicBezTo>
                    <a:cubicBezTo>
                      <a:pt x="94" y="16"/>
                      <a:pt x="94" y="16"/>
                      <a:pt x="94" y="16"/>
                    </a:cubicBezTo>
                    <a:cubicBezTo>
                      <a:pt x="83" y="16"/>
                      <a:pt x="73" y="26"/>
                      <a:pt x="73" y="37"/>
                    </a:cubicBezTo>
                    <a:cubicBezTo>
                      <a:pt x="73" y="102"/>
                      <a:pt x="73" y="102"/>
                      <a:pt x="73" y="102"/>
                    </a:cubicBezTo>
                    <a:cubicBezTo>
                      <a:pt x="0" y="102"/>
                      <a:pt x="0" y="102"/>
                      <a:pt x="0" y="102"/>
                    </a:cubicBezTo>
                    <a:cubicBezTo>
                      <a:pt x="0" y="123"/>
                      <a:pt x="0" y="123"/>
                      <a:pt x="0" y="123"/>
                    </a:cubicBezTo>
                    <a:cubicBezTo>
                      <a:pt x="73" y="123"/>
                      <a:pt x="73" y="123"/>
                      <a:pt x="73" y="123"/>
                    </a:cubicBezTo>
                    <a:cubicBezTo>
                      <a:pt x="85" y="123"/>
                      <a:pt x="94" y="114"/>
                      <a:pt x="94" y="102"/>
                    </a:cubicBezTo>
                    <a:cubicBezTo>
                      <a:pt x="94" y="37"/>
                      <a:pt x="94" y="37"/>
                      <a:pt x="94" y="37"/>
                    </a:cubicBezTo>
                    <a:cubicBezTo>
                      <a:pt x="116" y="37"/>
                      <a:pt x="116" y="37"/>
                      <a:pt x="116" y="37"/>
                    </a:cubicBezTo>
                    <a:cubicBezTo>
                      <a:pt x="116" y="54"/>
                      <a:pt x="116" y="54"/>
                      <a:pt x="116" y="54"/>
                    </a:cubicBezTo>
                    <a:lnTo>
                      <a:pt x="143" y="27"/>
                    </a:ln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grpSp>
      </p:grpSp>
      <p:grpSp>
        <p:nvGrpSpPr>
          <p:cNvPr id="63" name="Group 62">
            <a:extLst>
              <a:ext uri="{FF2B5EF4-FFF2-40B4-BE49-F238E27FC236}">
                <a16:creationId xmlns:a16="http://schemas.microsoft.com/office/drawing/2014/main" id="{2E6C27FF-6E65-4FE2-A273-9C54C75CFD50}"/>
              </a:ext>
            </a:extLst>
          </p:cNvPr>
          <p:cNvGrpSpPr/>
          <p:nvPr/>
        </p:nvGrpSpPr>
        <p:grpSpPr>
          <a:xfrm>
            <a:off x="6754476" y="3568796"/>
            <a:ext cx="1507370" cy="1507370"/>
            <a:chOff x="-3456120" y="3153116"/>
            <a:chExt cx="1818864" cy="1818864"/>
          </a:xfrm>
        </p:grpSpPr>
        <p:sp>
          <p:nvSpPr>
            <p:cNvPr id="64" name="Oval 63">
              <a:extLst>
                <a:ext uri="{FF2B5EF4-FFF2-40B4-BE49-F238E27FC236}">
                  <a16:creationId xmlns:a16="http://schemas.microsoft.com/office/drawing/2014/main" id="{1FB620C6-6B74-4A68-84FF-500BCA5E14D6}"/>
                </a:ext>
              </a:extLst>
            </p:cNvPr>
            <p:cNvSpPr/>
            <p:nvPr/>
          </p:nvSpPr>
          <p:spPr bwMode="auto">
            <a:xfrm>
              <a:off x="-3456120" y="3153116"/>
              <a:ext cx="1818864" cy="181886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Semilight"/>
              </a:endParaRPr>
            </a:p>
          </p:txBody>
        </p:sp>
        <p:grpSp>
          <p:nvGrpSpPr>
            <p:cNvPr id="65" name="Group 45">
              <a:extLst>
                <a:ext uri="{FF2B5EF4-FFF2-40B4-BE49-F238E27FC236}">
                  <a16:creationId xmlns:a16="http://schemas.microsoft.com/office/drawing/2014/main" id="{32168FDC-0DB0-4EED-A011-22B0076C64EF}"/>
                </a:ext>
              </a:extLst>
            </p:cNvPr>
            <p:cNvGrpSpPr>
              <a:grpSpLocks noChangeAspect="1"/>
            </p:cNvGrpSpPr>
            <p:nvPr/>
          </p:nvGrpSpPr>
          <p:grpSpPr bwMode="auto">
            <a:xfrm>
              <a:off x="-3038019" y="3548198"/>
              <a:ext cx="982663" cy="1028700"/>
              <a:chOff x="-1113" y="2830"/>
              <a:chExt cx="619" cy="648"/>
            </a:xfrm>
          </p:grpSpPr>
          <p:sp>
            <p:nvSpPr>
              <p:cNvPr id="66" name="Freeform 46">
                <a:extLst>
                  <a:ext uri="{FF2B5EF4-FFF2-40B4-BE49-F238E27FC236}">
                    <a16:creationId xmlns:a16="http://schemas.microsoft.com/office/drawing/2014/main" id="{3B7BE86E-ABCC-497E-A266-D2E2351A9083}"/>
                  </a:ext>
                </a:extLst>
              </p:cNvPr>
              <p:cNvSpPr>
                <a:spLocks/>
              </p:cNvSpPr>
              <p:nvPr/>
            </p:nvSpPr>
            <p:spPr bwMode="auto">
              <a:xfrm>
                <a:off x="-703" y="2983"/>
                <a:ext cx="139" cy="184"/>
              </a:xfrm>
              <a:custGeom>
                <a:avLst/>
                <a:gdLst>
                  <a:gd name="T0" fmla="*/ 37 w 67"/>
                  <a:gd name="T1" fmla="*/ 18 h 89"/>
                  <a:gd name="T2" fmla="*/ 19 w 67"/>
                  <a:gd name="T3" fmla="*/ 0 h 89"/>
                  <a:gd name="T4" fmla="*/ 0 w 67"/>
                  <a:gd name="T5" fmla="*/ 18 h 89"/>
                  <a:gd name="T6" fmla="*/ 19 w 67"/>
                  <a:gd name="T7" fmla="*/ 36 h 89"/>
                  <a:gd name="T8" fmla="*/ 21 w 67"/>
                  <a:gd name="T9" fmla="*/ 36 h 89"/>
                  <a:gd name="T10" fmla="*/ 43 w 67"/>
                  <a:gd name="T11" fmla="*/ 89 h 89"/>
                  <a:gd name="T12" fmla="*/ 67 w 67"/>
                  <a:gd name="T13" fmla="*/ 89 h 89"/>
                  <a:gd name="T14" fmla="*/ 37 w 67"/>
                  <a:gd name="T15" fmla="*/ 18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9">
                    <a:moveTo>
                      <a:pt x="37" y="18"/>
                    </a:moveTo>
                    <a:cubicBezTo>
                      <a:pt x="36" y="8"/>
                      <a:pt x="28" y="0"/>
                      <a:pt x="19" y="0"/>
                    </a:cubicBezTo>
                    <a:cubicBezTo>
                      <a:pt x="8" y="0"/>
                      <a:pt x="0" y="8"/>
                      <a:pt x="0" y="18"/>
                    </a:cubicBezTo>
                    <a:cubicBezTo>
                      <a:pt x="0" y="28"/>
                      <a:pt x="8" y="36"/>
                      <a:pt x="19" y="36"/>
                    </a:cubicBezTo>
                    <a:cubicBezTo>
                      <a:pt x="19" y="36"/>
                      <a:pt x="20" y="36"/>
                      <a:pt x="21" y="36"/>
                    </a:cubicBezTo>
                    <a:cubicBezTo>
                      <a:pt x="35" y="50"/>
                      <a:pt x="43" y="69"/>
                      <a:pt x="43" y="89"/>
                    </a:cubicBezTo>
                    <a:cubicBezTo>
                      <a:pt x="67" y="89"/>
                      <a:pt x="67" y="89"/>
                      <a:pt x="67" y="89"/>
                    </a:cubicBezTo>
                    <a:cubicBezTo>
                      <a:pt x="67" y="62"/>
                      <a:pt x="56" y="36"/>
                      <a:pt x="37" y="18"/>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7" name="Freeform 47">
                <a:extLst>
                  <a:ext uri="{FF2B5EF4-FFF2-40B4-BE49-F238E27FC236}">
                    <a16:creationId xmlns:a16="http://schemas.microsoft.com/office/drawing/2014/main" id="{005C9013-D29E-465C-BFEB-54A4BD04C148}"/>
                  </a:ext>
                </a:extLst>
              </p:cNvPr>
              <p:cNvSpPr>
                <a:spLocks/>
              </p:cNvSpPr>
              <p:nvPr/>
            </p:nvSpPr>
            <p:spPr bwMode="auto">
              <a:xfrm>
                <a:off x="-1043" y="2983"/>
                <a:ext cx="139" cy="184"/>
              </a:xfrm>
              <a:custGeom>
                <a:avLst/>
                <a:gdLst>
                  <a:gd name="T0" fmla="*/ 49 w 67"/>
                  <a:gd name="T1" fmla="*/ 0 h 89"/>
                  <a:gd name="T2" fmla="*/ 31 w 67"/>
                  <a:gd name="T3" fmla="*/ 17 h 89"/>
                  <a:gd name="T4" fmla="*/ 0 w 67"/>
                  <a:gd name="T5" fmla="*/ 89 h 89"/>
                  <a:gd name="T6" fmla="*/ 24 w 67"/>
                  <a:gd name="T7" fmla="*/ 89 h 89"/>
                  <a:gd name="T8" fmla="*/ 46 w 67"/>
                  <a:gd name="T9" fmla="*/ 36 h 89"/>
                  <a:gd name="T10" fmla="*/ 49 w 67"/>
                  <a:gd name="T11" fmla="*/ 37 h 89"/>
                  <a:gd name="T12" fmla="*/ 67 w 67"/>
                  <a:gd name="T13" fmla="*/ 18 h 89"/>
                  <a:gd name="T14" fmla="*/ 49 w 67"/>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9">
                    <a:moveTo>
                      <a:pt x="49" y="0"/>
                    </a:moveTo>
                    <a:cubicBezTo>
                      <a:pt x="39" y="0"/>
                      <a:pt x="31" y="8"/>
                      <a:pt x="31" y="17"/>
                    </a:cubicBezTo>
                    <a:cubicBezTo>
                      <a:pt x="12" y="36"/>
                      <a:pt x="0" y="61"/>
                      <a:pt x="0" y="89"/>
                    </a:cubicBezTo>
                    <a:cubicBezTo>
                      <a:pt x="24" y="89"/>
                      <a:pt x="24" y="89"/>
                      <a:pt x="24" y="89"/>
                    </a:cubicBezTo>
                    <a:cubicBezTo>
                      <a:pt x="24" y="69"/>
                      <a:pt x="32" y="50"/>
                      <a:pt x="46" y="36"/>
                    </a:cubicBezTo>
                    <a:cubicBezTo>
                      <a:pt x="47" y="36"/>
                      <a:pt x="48" y="37"/>
                      <a:pt x="49" y="37"/>
                    </a:cubicBezTo>
                    <a:cubicBezTo>
                      <a:pt x="59" y="37"/>
                      <a:pt x="67" y="28"/>
                      <a:pt x="67" y="18"/>
                    </a:cubicBezTo>
                    <a:cubicBezTo>
                      <a:pt x="67" y="8"/>
                      <a:pt x="59" y="0"/>
                      <a:pt x="49" y="0"/>
                    </a:cubicBezTo>
                    <a:close/>
                  </a:path>
                </a:pathLst>
              </a:custGeom>
              <a:solidFill>
                <a:srgbClr val="88C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8" name="Freeform 48">
                <a:extLst>
                  <a:ext uri="{FF2B5EF4-FFF2-40B4-BE49-F238E27FC236}">
                    <a16:creationId xmlns:a16="http://schemas.microsoft.com/office/drawing/2014/main" id="{ED2BA4A3-8CC0-45CE-BE1C-63C997D9D604}"/>
                  </a:ext>
                </a:extLst>
              </p:cNvPr>
              <p:cNvSpPr>
                <a:spLocks/>
              </p:cNvSpPr>
              <p:nvPr/>
            </p:nvSpPr>
            <p:spPr bwMode="auto">
              <a:xfrm>
                <a:off x="-840" y="3037"/>
                <a:ext cx="73" cy="74"/>
              </a:xfrm>
              <a:custGeom>
                <a:avLst/>
                <a:gdLst>
                  <a:gd name="T0" fmla="*/ 0 w 35"/>
                  <a:gd name="T1" fmla="*/ 0 h 36"/>
                  <a:gd name="T2" fmla="*/ 0 w 35"/>
                  <a:gd name="T3" fmla="*/ 20 h 36"/>
                  <a:gd name="T4" fmla="*/ 9 w 35"/>
                  <a:gd name="T5" fmla="*/ 28 h 36"/>
                  <a:gd name="T6" fmla="*/ 9 w 35"/>
                  <a:gd name="T7" fmla="*/ 28 h 36"/>
                  <a:gd name="T8" fmla="*/ 9 w 35"/>
                  <a:gd name="T9" fmla="*/ 30 h 36"/>
                  <a:gd name="T10" fmla="*/ 16 w 35"/>
                  <a:gd name="T11" fmla="*/ 36 h 36"/>
                  <a:gd name="T12" fmla="*/ 20 w 35"/>
                  <a:gd name="T13" fmla="*/ 36 h 36"/>
                  <a:gd name="T14" fmla="*/ 26 w 35"/>
                  <a:gd name="T15" fmla="*/ 30 h 36"/>
                  <a:gd name="T16" fmla="*/ 26 w 35"/>
                  <a:gd name="T17" fmla="*/ 28 h 36"/>
                  <a:gd name="T18" fmla="*/ 27 w 35"/>
                  <a:gd name="T19" fmla="*/ 28 h 36"/>
                  <a:gd name="T20" fmla="*/ 35 w 35"/>
                  <a:gd name="T21" fmla="*/ 20 h 36"/>
                  <a:gd name="T22" fmla="*/ 35 w 35"/>
                  <a:gd name="T23" fmla="*/ 0 h 36"/>
                  <a:gd name="T24" fmla="*/ 0 w 3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6">
                    <a:moveTo>
                      <a:pt x="0" y="0"/>
                    </a:moveTo>
                    <a:cubicBezTo>
                      <a:pt x="0" y="20"/>
                      <a:pt x="0" y="20"/>
                      <a:pt x="0" y="20"/>
                    </a:cubicBezTo>
                    <a:cubicBezTo>
                      <a:pt x="0" y="24"/>
                      <a:pt x="4" y="28"/>
                      <a:pt x="9" y="28"/>
                    </a:cubicBezTo>
                    <a:cubicBezTo>
                      <a:pt x="9" y="28"/>
                      <a:pt x="9" y="28"/>
                      <a:pt x="9" y="28"/>
                    </a:cubicBezTo>
                    <a:cubicBezTo>
                      <a:pt x="9" y="30"/>
                      <a:pt x="9" y="30"/>
                      <a:pt x="9" y="30"/>
                    </a:cubicBezTo>
                    <a:cubicBezTo>
                      <a:pt x="9" y="33"/>
                      <a:pt x="12" y="36"/>
                      <a:pt x="16" y="36"/>
                    </a:cubicBezTo>
                    <a:cubicBezTo>
                      <a:pt x="20" y="36"/>
                      <a:pt x="20" y="36"/>
                      <a:pt x="20" y="36"/>
                    </a:cubicBezTo>
                    <a:cubicBezTo>
                      <a:pt x="24" y="36"/>
                      <a:pt x="26" y="33"/>
                      <a:pt x="26" y="30"/>
                    </a:cubicBezTo>
                    <a:cubicBezTo>
                      <a:pt x="26" y="28"/>
                      <a:pt x="26" y="28"/>
                      <a:pt x="26" y="28"/>
                    </a:cubicBezTo>
                    <a:cubicBezTo>
                      <a:pt x="27" y="28"/>
                      <a:pt x="27" y="28"/>
                      <a:pt x="27" y="28"/>
                    </a:cubicBezTo>
                    <a:cubicBezTo>
                      <a:pt x="31" y="28"/>
                      <a:pt x="35" y="24"/>
                      <a:pt x="35" y="20"/>
                    </a:cubicBezTo>
                    <a:cubicBezTo>
                      <a:pt x="35" y="0"/>
                      <a:pt x="35" y="0"/>
                      <a:pt x="35" y="0"/>
                    </a:cubicBezTo>
                    <a:lnTo>
                      <a:pt x="0" y="0"/>
                    </a:lnTo>
                    <a:close/>
                  </a:path>
                </a:pathLst>
              </a:custGeom>
              <a:solidFill>
                <a:srgbClr val="C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69" name="Freeform 49">
                <a:extLst>
                  <a:ext uri="{FF2B5EF4-FFF2-40B4-BE49-F238E27FC236}">
                    <a16:creationId xmlns:a16="http://schemas.microsoft.com/office/drawing/2014/main" id="{7055BD6E-C8B0-44BA-BA8A-F32A5EF81D6F}"/>
                  </a:ext>
                </a:extLst>
              </p:cNvPr>
              <p:cNvSpPr>
                <a:spLocks/>
              </p:cNvSpPr>
              <p:nvPr/>
            </p:nvSpPr>
            <p:spPr bwMode="auto">
              <a:xfrm>
                <a:off x="-896" y="2830"/>
                <a:ext cx="180" cy="190"/>
              </a:xfrm>
              <a:custGeom>
                <a:avLst/>
                <a:gdLst>
                  <a:gd name="T0" fmla="*/ 87 w 87"/>
                  <a:gd name="T1" fmla="*/ 45 h 92"/>
                  <a:gd name="T2" fmla="*/ 40 w 87"/>
                  <a:gd name="T3" fmla="*/ 3 h 92"/>
                  <a:gd name="T4" fmla="*/ 3 w 87"/>
                  <a:gd name="T5" fmla="*/ 39 h 92"/>
                  <a:gd name="T6" fmla="*/ 24 w 87"/>
                  <a:gd name="T7" fmla="*/ 82 h 92"/>
                  <a:gd name="T8" fmla="*/ 27 w 87"/>
                  <a:gd name="T9" fmla="*/ 89 h 92"/>
                  <a:gd name="T10" fmla="*/ 27 w 87"/>
                  <a:gd name="T11" fmla="*/ 92 h 92"/>
                  <a:gd name="T12" fmla="*/ 62 w 87"/>
                  <a:gd name="T13" fmla="*/ 92 h 92"/>
                  <a:gd name="T14" fmla="*/ 62 w 87"/>
                  <a:gd name="T15" fmla="*/ 89 h 92"/>
                  <a:gd name="T16" fmla="*/ 66 w 87"/>
                  <a:gd name="T17" fmla="*/ 82 h 92"/>
                  <a:gd name="T18" fmla="*/ 87 w 87"/>
                  <a:gd name="T19" fmla="*/ 4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92">
                    <a:moveTo>
                      <a:pt x="87" y="45"/>
                    </a:moveTo>
                    <a:cubicBezTo>
                      <a:pt x="87" y="20"/>
                      <a:pt x="66" y="0"/>
                      <a:pt x="40" y="3"/>
                    </a:cubicBezTo>
                    <a:cubicBezTo>
                      <a:pt x="21" y="5"/>
                      <a:pt x="5" y="20"/>
                      <a:pt x="3" y="39"/>
                    </a:cubicBezTo>
                    <a:cubicBezTo>
                      <a:pt x="0" y="57"/>
                      <a:pt x="9" y="74"/>
                      <a:pt x="24" y="82"/>
                    </a:cubicBezTo>
                    <a:cubicBezTo>
                      <a:pt x="26" y="83"/>
                      <a:pt x="27" y="86"/>
                      <a:pt x="27" y="89"/>
                    </a:cubicBezTo>
                    <a:cubicBezTo>
                      <a:pt x="27" y="92"/>
                      <a:pt x="27" y="92"/>
                      <a:pt x="27" y="92"/>
                    </a:cubicBezTo>
                    <a:cubicBezTo>
                      <a:pt x="62" y="92"/>
                      <a:pt x="62" y="92"/>
                      <a:pt x="62" y="92"/>
                    </a:cubicBezTo>
                    <a:cubicBezTo>
                      <a:pt x="62" y="89"/>
                      <a:pt x="62" y="89"/>
                      <a:pt x="62" y="89"/>
                    </a:cubicBezTo>
                    <a:cubicBezTo>
                      <a:pt x="62" y="86"/>
                      <a:pt x="63" y="83"/>
                      <a:pt x="66" y="82"/>
                    </a:cubicBezTo>
                    <a:cubicBezTo>
                      <a:pt x="79" y="75"/>
                      <a:pt x="87" y="61"/>
                      <a:pt x="8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70" name="Freeform 50">
                <a:extLst>
                  <a:ext uri="{FF2B5EF4-FFF2-40B4-BE49-F238E27FC236}">
                    <a16:creationId xmlns:a16="http://schemas.microsoft.com/office/drawing/2014/main" id="{2D8B4A94-89E7-48BE-A417-478B769AC8EE}"/>
                  </a:ext>
                </a:extLst>
              </p:cNvPr>
              <p:cNvSpPr>
                <a:spLocks/>
              </p:cNvSpPr>
              <p:nvPr/>
            </p:nvSpPr>
            <p:spPr bwMode="auto">
              <a:xfrm>
                <a:off x="-904" y="3223"/>
                <a:ext cx="201" cy="255"/>
              </a:xfrm>
              <a:custGeom>
                <a:avLst/>
                <a:gdLst>
                  <a:gd name="T0" fmla="*/ 0 w 97"/>
                  <a:gd name="T1" fmla="*/ 123 h 123"/>
                  <a:gd name="T2" fmla="*/ 97 w 97"/>
                  <a:gd name="T3" fmla="*/ 123 h 123"/>
                  <a:gd name="T4" fmla="*/ 55 w 97"/>
                  <a:gd name="T5" fmla="*/ 75 h 123"/>
                  <a:gd name="T6" fmla="*/ 86 w 97"/>
                  <a:gd name="T7" fmla="*/ 38 h 123"/>
                  <a:gd name="T8" fmla="*/ 48 w 97"/>
                  <a:gd name="T9" fmla="*/ 0 h 123"/>
                  <a:gd name="T10" fmla="*/ 11 w 97"/>
                  <a:gd name="T11" fmla="*/ 38 h 123"/>
                  <a:gd name="T12" fmla="*/ 42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5" y="75"/>
                    </a:cubicBezTo>
                    <a:cubicBezTo>
                      <a:pt x="73" y="71"/>
                      <a:pt x="86" y="56"/>
                      <a:pt x="86" y="38"/>
                    </a:cubicBezTo>
                    <a:cubicBezTo>
                      <a:pt x="86" y="17"/>
                      <a:pt x="69" y="0"/>
                      <a:pt x="48" y="0"/>
                    </a:cubicBezTo>
                    <a:cubicBezTo>
                      <a:pt x="28" y="0"/>
                      <a:pt x="11" y="17"/>
                      <a:pt x="11" y="38"/>
                    </a:cubicBezTo>
                    <a:cubicBezTo>
                      <a:pt x="11" y="56"/>
                      <a:pt x="24" y="71"/>
                      <a:pt x="42" y="75"/>
                    </a:cubicBezTo>
                    <a:cubicBezTo>
                      <a:pt x="18" y="78"/>
                      <a:pt x="0" y="98"/>
                      <a:pt x="0" y="123"/>
                    </a:cubicBezTo>
                    <a:close/>
                  </a:path>
                </a:pathLst>
              </a:custGeom>
              <a:solidFill>
                <a:srgbClr val="C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71" name="Freeform 51">
                <a:extLst>
                  <a:ext uri="{FF2B5EF4-FFF2-40B4-BE49-F238E27FC236}">
                    <a16:creationId xmlns:a16="http://schemas.microsoft.com/office/drawing/2014/main" id="{417F9B52-5428-4C12-829C-C07A39D1571A}"/>
                  </a:ext>
                </a:extLst>
              </p:cNvPr>
              <p:cNvSpPr>
                <a:spLocks/>
              </p:cNvSpPr>
              <p:nvPr/>
            </p:nvSpPr>
            <p:spPr bwMode="auto">
              <a:xfrm>
                <a:off x="-695" y="3140"/>
                <a:ext cx="201" cy="255"/>
              </a:xfrm>
              <a:custGeom>
                <a:avLst/>
                <a:gdLst>
                  <a:gd name="T0" fmla="*/ 0 w 97"/>
                  <a:gd name="T1" fmla="*/ 123 h 123"/>
                  <a:gd name="T2" fmla="*/ 97 w 97"/>
                  <a:gd name="T3" fmla="*/ 123 h 123"/>
                  <a:gd name="T4" fmla="*/ 56 w 97"/>
                  <a:gd name="T5" fmla="*/ 75 h 123"/>
                  <a:gd name="T6" fmla="*/ 86 w 97"/>
                  <a:gd name="T7" fmla="*/ 38 h 123"/>
                  <a:gd name="T8" fmla="*/ 49 w 97"/>
                  <a:gd name="T9" fmla="*/ 0 h 123"/>
                  <a:gd name="T10" fmla="*/ 11 w 97"/>
                  <a:gd name="T11" fmla="*/ 38 h 123"/>
                  <a:gd name="T12" fmla="*/ 42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6" y="75"/>
                    </a:cubicBezTo>
                    <a:cubicBezTo>
                      <a:pt x="73" y="71"/>
                      <a:pt x="86" y="56"/>
                      <a:pt x="86" y="38"/>
                    </a:cubicBezTo>
                    <a:cubicBezTo>
                      <a:pt x="86" y="17"/>
                      <a:pt x="70" y="0"/>
                      <a:pt x="49" y="0"/>
                    </a:cubicBezTo>
                    <a:cubicBezTo>
                      <a:pt x="28" y="0"/>
                      <a:pt x="11" y="17"/>
                      <a:pt x="11" y="38"/>
                    </a:cubicBezTo>
                    <a:cubicBezTo>
                      <a:pt x="11" y="56"/>
                      <a:pt x="25" y="71"/>
                      <a:pt x="42" y="75"/>
                    </a:cubicBezTo>
                    <a:cubicBezTo>
                      <a:pt x="18" y="78"/>
                      <a:pt x="0" y="98"/>
                      <a:pt x="0" y="123"/>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72" name="Freeform 52">
                <a:extLst>
                  <a:ext uri="{FF2B5EF4-FFF2-40B4-BE49-F238E27FC236}">
                    <a16:creationId xmlns:a16="http://schemas.microsoft.com/office/drawing/2014/main" id="{BDEEA6DB-9B5B-4668-AB55-CF5DF54B9AB7}"/>
                  </a:ext>
                </a:extLst>
              </p:cNvPr>
              <p:cNvSpPr>
                <a:spLocks/>
              </p:cNvSpPr>
              <p:nvPr/>
            </p:nvSpPr>
            <p:spPr bwMode="auto">
              <a:xfrm>
                <a:off x="-1113" y="3140"/>
                <a:ext cx="201" cy="255"/>
              </a:xfrm>
              <a:custGeom>
                <a:avLst/>
                <a:gdLst>
                  <a:gd name="T0" fmla="*/ 0 w 97"/>
                  <a:gd name="T1" fmla="*/ 123 h 123"/>
                  <a:gd name="T2" fmla="*/ 97 w 97"/>
                  <a:gd name="T3" fmla="*/ 123 h 123"/>
                  <a:gd name="T4" fmla="*/ 55 w 97"/>
                  <a:gd name="T5" fmla="*/ 75 h 123"/>
                  <a:gd name="T6" fmla="*/ 86 w 97"/>
                  <a:gd name="T7" fmla="*/ 38 h 123"/>
                  <a:gd name="T8" fmla="*/ 48 w 97"/>
                  <a:gd name="T9" fmla="*/ 0 h 123"/>
                  <a:gd name="T10" fmla="*/ 11 w 97"/>
                  <a:gd name="T11" fmla="*/ 38 h 123"/>
                  <a:gd name="T12" fmla="*/ 41 w 97"/>
                  <a:gd name="T13" fmla="*/ 75 h 123"/>
                  <a:gd name="T14" fmla="*/ 0 w 97"/>
                  <a:gd name="T15" fmla="*/ 123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23">
                    <a:moveTo>
                      <a:pt x="0" y="123"/>
                    </a:moveTo>
                    <a:cubicBezTo>
                      <a:pt x="97" y="123"/>
                      <a:pt x="97" y="123"/>
                      <a:pt x="97" y="123"/>
                    </a:cubicBezTo>
                    <a:cubicBezTo>
                      <a:pt x="97" y="98"/>
                      <a:pt x="79" y="78"/>
                      <a:pt x="55" y="75"/>
                    </a:cubicBezTo>
                    <a:cubicBezTo>
                      <a:pt x="72" y="71"/>
                      <a:pt x="86" y="56"/>
                      <a:pt x="86" y="38"/>
                    </a:cubicBezTo>
                    <a:cubicBezTo>
                      <a:pt x="86" y="17"/>
                      <a:pt x="69" y="0"/>
                      <a:pt x="48" y="0"/>
                    </a:cubicBezTo>
                    <a:cubicBezTo>
                      <a:pt x="27" y="0"/>
                      <a:pt x="11" y="17"/>
                      <a:pt x="11" y="38"/>
                    </a:cubicBezTo>
                    <a:cubicBezTo>
                      <a:pt x="11" y="56"/>
                      <a:pt x="24" y="71"/>
                      <a:pt x="41" y="75"/>
                    </a:cubicBezTo>
                    <a:cubicBezTo>
                      <a:pt x="18" y="78"/>
                      <a:pt x="0" y="98"/>
                      <a:pt x="0" y="123"/>
                    </a:cubicBezTo>
                    <a:close/>
                  </a:path>
                </a:pathLst>
              </a:custGeom>
              <a:solidFill>
                <a:srgbClr val="005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000000"/>
                  </a:solidFill>
                  <a:latin typeface="Segoe UI"/>
                </a:endParaRPr>
              </a:p>
            </p:txBody>
          </p:sp>
        </p:grpSp>
      </p:grpSp>
      <p:sp>
        <p:nvSpPr>
          <p:cNvPr id="2" name="Rectangle 1">
            <a:extLst>
              <a:ext uri="{FF2B5EF4-FFF2-40B4-BE49-F238E27FC236}">
                <a16:creationId xmlns:a16="http://schemas.microsoft.com/office/drawing/2014/main" id="{5E7BE635-45A2-4BCC-AFA0-180B471E2F59}"/>
              </a:ext>
            </a:extLst>
          </p:cNvPr>
          <p:cNvSpPr/>
          <p:nvPr/>
        </p:nvSpPr>
        <p:spPr bwMode="auto">
          <a:xfrm>
            <a:off x="3562861" y="1664894"/>
            <a:ext cx="8629140" cy="1693885"/>
          </a:xfrm>
          <a:prstGeom prst="rect">
            <a:avLst/>
          </a:prstGeom>
          <a:solidFill>
            <a:srgbClr val="0078D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9B36B138-5171-4A9C-AD5D-BD494732C349}"/>
              </a:ext>
            </a:extLst>
          </p:cNvPr>
          <p:cNvSpPr txBox="1"/>
          <p:nvPr/>
        </p:nvSpPr>
        <p:spPr>
          <a:xfrm>
            <a:off x="158646" y="1598754"/>
            <a:ext cx="2990246" cy="1206905"/>
          </a:xfrm>
          <a:prstGeom prst="rect">
            <a:avLst/>
          </a:prstGeom>
          <a:noFill/>
        </p:spPr>
        <p:txBody>
          <a:bodyPr wrap="square" lIns="0" tIns="0" rIns="0" bIns="0" rtlCol="0" anchor="t">
            <a:spAutoFit/>
          </a:bodyPr>
          <a:lstStyle/>
          <a:p>
            <a:pPr algn="l"/>
            <a:r>
              <a:rPr lang="en-US" sz="7842" dirty="0">
                <a:solidFill>
                  <a:schemeClr val="bg1"/>
                </a:solidFill>
                <a:latin typeface="+mj-lt"/>
              </a:rPr>
              <a:t>135M</a:t>
            </a:r>
          </a:p>
        </p:txBody>
      </p:sp>
      <p:sp>
        <p:nvSpPr>
          <p:cNvPr id="4" name="Rectangle 3">
            <a:extLst>
              <a:ext uri="{FF2B5EF4-FFF2-40B4-BE49-F238E27FC236}">
                <a16:creationId xmlns:a16="http://schemas.microsoft.com/office/drawing/2014/main" id="{7247900D-D77A-4CC1-BF9C-66FDB53B2E64}"/>
              </a:ext>
            </a:extLst>
          </p:cNvPr>
          <p:cNvSpPr/>
          <p:nvPr/>
        </p:nvSpPr>
        <p:spPr>
          <a:xfrm>
            <a:off x="250799" y="2663406"/>
            <a:ext cx="2077685" cy="635559"/>
          </a:xfrm>
          <a:prstGeom prst="rect">
            <a:avLst/>
          </a:prstGeom>
        </p:spPr>
        <p:txBody>
          <a:bodyPr wrap="none">
            <a:spAutoFit/>
          </a:bodyPr>
          <a:lstStyle/>
          <a:p>
            <a:r>
              <a:rPr lang="en-US" sz="1765">
                <a:solidFill>
                  <a:schemeClr val="bg1"/>
                </a:solidFill>
              </a:rPr>
              <a:t>Office 365 </a:t>
            </a:r>
            <a:br>
              <a:rPr lang="en-US" sz="1765">
                <a:solidFill>
                  <a:schemeClr val="bg1"/>
                </a:solidFill>
              </a:rPr>
            </a:br>
            <a:r>
              <a:rPr lang="en-US" sz="1765">
                <a:solidFill>
                  <a:schemeClr val="bg1"/>
                </a:solidFill>
              </a:rPr>
              <a:t>monthly active users</a:t>
            </a:r>
          </a:p>
        </p:txBody>
      </p:sp>
      <p:sp>
        <p:nvSpPr>
          <p:cNvPr id="73" name="TextBox 72">
            <a:extLst>
              <a:ext uri="{FF2B5EF4-FFF2-40B4-BE49-F238E27FC236}">
                <a16:creationId xmlns:a16="http://schemas.microsoft.com/office/drawing/2014/main" id="{1B7F066B-880C-4BF6-B684-1390F53F7D42}"/>
              </a:ext>
            </a:extLst>
          </p:cNvPr>
          <p:cNvSpPr txBox="1"/>
          <p:nvPr/>
        </p:nvSpPr>
        <p:spPr>
          <a:xfrm>
            <a:off x="10274104" y="1590341"/>
            <a:ext cx="2990246" cy="1206905"/>
          </a:xfrm>
          <a:prstGeom prst="rect">
            <a:avLst/>
          </a:prstGeom>
          <a:noFill/>
        </p:spPr>
        <p:txBody>
          <a:bodyPr wrap="square" lIns="0" tIns="0" rIns="0" bIns="0" rtlCol="0">
            <a:spAutoFit/>
          </a:bodyPr>
          <a:lstStyle/>
          <a:p>
            <a:pPr algn="l"/>
            <a:r>
              <a:rPr lang="en-US" sz="7842">
                <a:solidFill>
                  <a:schemeClr val="bg1"/>
                </a:solidFill>
                <a:latin typeface="+mj-lt"/>
              </a:rPr>
              <a:t>1M</a:t>
            </a:r>
            <a:r>
              <a:rPr lang="en-US" sz="3137">
                <a:solidFill>
                  <a:schemeClr val="bg1"/>
                </a:solidFill>
                <a:latin typeface="+mj-lt"/>
              </a:rPr>
              <a:t>+</a:t>
            </a:r>
            <a:endParaRPr lang="en-US" sz="7842">
              <a:solidFill>
                <a:schemeClr val="bg1"/>
              </a:solidFill>
              <a:latin typeface="+mj-lt"/>
            </a:endParaRPr>
          </a:p>
        </p:txBody>
      </p:sp>
      <p:sp>
        <p:nvSpPr>
          <p:cNvPr id="74" name="Rectangle 73">
            <a:extLst>
              <a:ext uri="{FF2B5EF4-FFF2-40B4-BE49-F238E27FC236}">
                <a16:creationId xmlns:a16="http://schemas.microsoft.com/office/drawing/2014/main" id="{618C9AAE-2574-46E2-BFB5-5E63F3EF2365}"/>
              </a:ext>
            </a:extLst>
          </p:cNvPr>
          <p:cNvSpPr/>
          <p:nvPr/>
        </p:nvSpPr>
        <p:spPr>
          <a:xfrm>
            <a:off x="10330226" y="2645689"/>
            <a:ext cx="1229760" cy="635559"/>
          </a:xfrm>
          <a:prstGeom prst="rect">
            <a:avLst/>
          </a:prstGeom>
        </p:spPr>
        <p:txBody>
          <a:bodyPr wrap="none">
            <a:spAutoFit/>
          </a:bodyPr>
          <a:lstStyle/>
          <a:p>
            <a:r>
              <a:rPr lang="en-US" sz="1765">
                <a:solidFill>
                  <a:schemeClr val="bg1"/>
                </a:solidFill>
              </a:rPr>
              <a:t>SharePoint </a:t>
            </a:r>
            <a:br>
              <a:rPr lang="en-US" sz="1765">
                <a:solidFill>
                  <a:schemeClr val="bg1"/>
                </a:solidFill>
              </a:rPr>
            </a:br>
            <a:r>
              <a:rPr lang="en-US" sz="1765">
                <a:solidFill>
                  <a:schemeClr val="bg1"/>
                </a:solidFill>
              </a:rPr>
              <a:t>developers</a:t>
            </a:r>
          </a:p>
        </p:txBody>
      </p:sp>
      <p:grpSp>
        <p:nvGrpSpPr>
          <p:cNvPr id="6" name="Group 5">
            <a:extLst>
              <a:ext uri="{FF2B5EF4-FFF2-40B4-BE49-F238E27FC236}">
                <a16:creationId xmlns:a16="http://schemas.microsoft.com/office/drawing/2014/main" id="{38283867-CB25-4338-8400-7BC34BCBFF45}"/>
              </a:ext>
            </a:extLst>
          </p:cNvPr>
          <p:cNvGrpSpPr/>
          <p:nvPr/>
        </p:nvGrpSpPr>
        <p:grpSpPr>
          <a:xfrm>
            <a:off x="7161987" y="1564724"/>
            <a:ext cx="3042800" cy="1712278"/>
            <a:chOff x="6397277" y="1905706"/>
            <a:chExt cx="3103814" cy="1746613"/>
          </a:xfrm>
        </p:grpSpPr>
        <p:sp>
          <p:nvSpPr>
            <p:cNvPr id="76" name="TextBox 75">
              <a:extLst>
                <a:ext uri="{FF2B5EF4-FFF2-40B4-BE49-F238E27FC236}">
                  <a16:creationId xmlns:a16="http://schemas.microsoft.com/office/drawing/2014/main" id="{3D46FB07-7927-4F7E-A6F7-AC3D4AE1D94A}"/>
                </a:ext>
              </a:extLst>
            </p:cNvPr>
            <p:cNvSpPr txBox="1"/>
            <p:nvPr/>
          </p:nvSpPr>
          <p:spPr>
            <a:xfrm>
              <a:off x="6450884" y="1905706"/>
              <a:ext cx="3050207" cy="1231106"/>
            </a:xfrm>
            <a:prstGeom prst="rect">
              <a:avLst/>
            </a:prstGeom>
            <a:noFill/>
          </p:spPr>
          <p:txBody>
            <a:bodyPr wrap="square" lIns="0" tIns="0" rIns="0" bIns="0" rtlCol="0">
              <a:spAutoFit/>
            </a:bodyPr>
            <a:lstStyle/>
            <a:p>
              <a:pPr algn="l"/>
              <a:r>
                <a:rPr lang="en-US" sz="7842">
                  <a:solidFill>
                    <a:schemeClr val="bg1"/>
                  </a:solidFill>
                  <a:latin typeface="+mj-lt"/>
                </a:rPr>
                <a:t>85%</a:t>
              </a:r>
            </a:p>
          </p:txBody>
        </p:sp>
        <p:sp>
          <p:nvSpPr>
            <p:cNvPr id="84" name="Rectangle 83">
              <a:extLst>
                <a:ext uri="{FF2B5EF4-FFF2-40B4-BE49-F238E27FC236}">
                  <a16:creationId xmlns:a16="http://schemas.microsoft.com/office/drawing/2014/main" id="{B3F0F11A-F386-4054-816A-8AB491E2C215}"/>
                </a:ext>
              </a:extLst>
            </p:cNvPr>
            <p:cNvSpPr/>
            <p:nvPr/>
          </p:nvSpPr>
          <p:spPr>
            <a:xfrm>
              <a:off x="6397277" y="3004016"/>
              <a:ext cx="2720557" cy="648303"/>
            </a:xfrm>
            <a:prstGeom prst="rect">
              <a:avLst/>
            </a:prstGeom>
          </p:spPr>
          <p:txBody>
            <a:bodyPr wrap="none">
              <a:spAutoFit/>
            </a:bodyPr>
            <a:lstStyle/>
            <a:p>
              <a:r>
                <a:rPr lang="en-US" sz="1765">
                  <a:solidFill>
                    <a:schemeClr val="bg1"/>
                  </a:solidFill>
                </a:rPr>
                <a:t>Fortune 500</a:t>
              </a:r>
              <a:br>
                <a:rPr lang="en-US" sz="1765">
                  <a:solidFill>
                    <a:schemeClr val="bg1"/>
                  </a:solidFill>
                </a:rPr>
              </a:br>
              <a:r>
                <a:rPr lang="en-US" sz="1765">
                  <a:solidFill>
                    <a:schemeClr val="bg1"/>
                  </a:solidFill>
                </a:rPr>
                <a:t>use SharePoint &amp; OneDrive</a:t>
              </a:r>
            </a:p>
          </p:txBody>
        </p:sp>
      </p:grpSp>
      <p:sp>
        <p:nvSpPr>
          <p:cNvPr id="85" name="TextBox 84">
            <a:extLst>
              <a:ext uri="{FF2B5EF4-FFF2-40B4-BE49-F238E27FC236}">
                <a16:creationId xmlns:a16="http://schemas.microsoft.com/office/drawing/2014/main" id="{5BB2B909-3B78-4ABF-91E6-0092256FD860}"/>
              </a:ext>
            </a:extLst>
          </p:cNvPr>
          <p:cNvSpPr txBox="1"/>
          <p:nvPr/>
        </p:nvSpPr>
        <p:spPr>
          <a:xfrm>
            <a:off x="3798793" y="1623828"/>
            <a:ext cx="2990246" cy="1206905"/>
          </a:xfrm>
          <a:prstGeom prst="rect">
            <a:avLst/>
          </a:prstGeom>
          <a:noFill/>
        </p:spPr>
        <p:txBody>
          <a:bodyPr wrap="square" lIns="0" tIns="0" rIns="0" bIns="0" rtlCol="0" anchor="t">
            <a:spAutoFit/>
          </a:bodyPr>
          <a:lstStyle/>
          <a:p>
            <a:pPr algn="l"/>
            <a:r>
              <a:rPr lang="en-US" sz="7842">
                <a:solidFill>
                  <a:schemeClr val="bg1"/>
                </a:solidFill>
                <a:latin typeface="+mj-lt"/>
              </a:rPr>
              <a:t>300k</a:t>
            </a:r>
          </a:p>
        </p:txBody>
      </p:sp>
      <p:sp>
        <p:nvSpPr>
          <p:cNvPr id="86" name="Rectangle 85">
            <a:extLst>
              <a:ext uri="{FF2B5EF4-FFF2-40B4-BE49-F238E27FC236}">
                <a16:creationId xmlns:a16="http://schemas.microsoft.com/office/drawing/2014/main" id="{479CD5BF-DB78-46C1-A608-53D69DEB0892}"/>
              </a:ext>
            </a:extLst>
          </p:cNvPr>
          <p:cNvSpPr/>
          <p:nvPr/>
        </p:nvSpPr>
        <p:spPr>
          <a:xfrm>
            <a:off x="3798793" y="2644371"/>
            <a:ext cx="2667077" cy="635559"/>
          </a:xfrm>
          <a:prstGeom prst="rect">
            <a:avLst/>
          </a:prstGeom>
        </p:spPr>
        <p:txBody>
          <a:bodyPr wrap="none">
            <a:spAutoFit/>
          </a:bodyPr>
          <a:lstStyle/>
          <a:p>
            <a:r>
              <a:rPr lang="en-US" sz="1765">
                <a:solidFill>
                  <a:schemeClr val="bg1"/>
                </a:solidFill>
              </a:rPr>
              <a:t>organizations</a:t>
            </a:r>
            <a:br>
              <a:rPr lang="en-US" sz="1765">
                <a:solidFill>
                  <a:schemeClr val="bg1"/>
                </a:solidFill>
              </a:rPr>
            </a:br>
            <a:r>
              <a:rPr lang="en-US" sz="1765">
                <a:solidFill>
                  <a:schemeClr val="bg1"/>
                </a:solidFill>
              </a:rPr>
              <a:t>use SharePoint &amp; OneDrive</a:t>
            </a:r>
          </a:p>
        </p:txBody>
      </p:sp>
    </p:spTree>
    <p:custDataLst>
      <p:tags r:id="rId1"/>
    </p:custDataLst>
    <p:extLst>
      <p:ext uri="{BB962C8B-B14F-4D97-AF65-F5344CB8AC3E}">
        <p14:creationId xmlns:p14="http://schemas.microsoft.com/office/powerpoint/2010/main" val="134569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350"/>
                                        <p:tgtEl>
                                          <p:spTgt spid="141"/>
                                        </p:tgtEl>
                                      </p:cBhvr>
                                    </p:animEffect>
                                  </p:childTnLst>
                                </p:cTn>
                              </p:par>
                              <p:par>
                                <p:cTn id="8" presetID="42" presetClass="path" presetSubtype="0" decel="100000" fill="hold" grpId="1" nodeType="withEffect">
                                  <p:stCondLst>
                                    <p:cond delay="0"/>
                                  </p:stCondLst>
                                  <p:childTnLst>
                                    <p:animMotion origin="layout" path="M 4.79167E-6 1.48148E-6 L 4.79167E-6 0.04954 " pathEditMode="relative" rAng="0" ptsTypes="AA">
                                      <p:cBhvr>
                                        <p:cTn id="9" dur="300" spd="-100000" fill="hold"/>
                                        <p:tgtEl>
                                          <p:spTgt spid="141"/>
                                        </p:tgtEl>
                                        <p:attrNameLst>
                                          <p:attrName>ppt_x</p:attrName>
                                          <p:attrName>ppt_y</p:attrName>
                                        </p:attrNameLst>
                                      </p:cBhvr>
                                      <p:rCtr x="0" y="2477"/>
                                    </p:animMotion>
                                  </p:childTnLst>
                                </p:cTn>
                              </p:par>
                              <p:par>
                                <p:cTn id="10" presetID="10" presetClass="entr" presetSubtype="0" fill="hold" grpId="0" nodeType="withEffect">
                                  <p:stCondLst>
                                    <p:cond delay="5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350"/>
                                        <p:tgtEl>
                                          <p:spTgt spid="142"/>
                                        </p:tgtEl>
                                      </p:cBhvr>
                                    </p:animEffect>
                                  </p:childTnLst>
                                </p:cTn>
                              </p:par>
                              <p:par>
                                <p:cTn id="13" presetID="42" presetClass="path" presetSubtype="0" decel="100000" fill="hold" grpId="1" nodeType="withEffect">
                                  <p:stCondLst>
                                    <p:cond delay="50"/>
                                  </p:stCondLst>
                                  <p:childTnLst>
                                    <p:animMotion origin="layout" path="M -2.91667E-6 1.48148E-6 L -2.91667E-6 0.04954 " pathEditMode="relative" rAng="0" ptsTypes="AA">
                                      <p:cBhvr>
                                        <p:cTn id="14" dur="300" spd="-100000" fill="hold"/>
                                        <p:tgtEl>
                                          <p:spTgt spid="142"/>
                                        </p:tgtEl>
                                        <p:attrNameLst>
                                          <p:attrName>ppt_x</p:attrName>
                                          <p:attrName>ppt_y</p:attrName>
                                        </p:attrNameLst>
                                      </p:cBhvr>
                                      <p:rCtr x="0" y="2477"/>
                                    </p:animMotion>
                                  </p:childTnLst>
                                </p:cTn>
                              </p:par>
                              <p:par>
                                <p:cTn id="15" presetID="10" presetClass="entr" presetSubtype="0" fill="hold" grpId="0" nodeType="withEffect">
                                  <p:stCondLst>
                                    <p:cond delay="10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350"/>
                                        <p:tgtEl>
                                          <p:spTgt spid="143"/>
                                        </p:tgtEl>
                                      </p:cBhvr>
                                    </p:animEffect>
                                  </p:childTnLst>
                                </p:cTn>
                              </p:par>
                              <p:par>
                                <p:cTn id="18" presetID="42" presetClass="path" presetSubtype="0" decel="100000" fill="hold" grpId="1" nodeType="withEffect">
                                  <p:stCondLst>
                                    <p:cond delay="100"/>
                                  </p:stCondLst>
                                  <p:childTnLst>
                                    <p:animMotion origin="layout" path="M 4.375E-6 1.48148E-6 L 4.375E-6 0.04954 " pathEditMode="relative" rAng="0" ptsTypes="AA">
                                      <p:cBhvr>
                                        <p:cTn id="19" dur="300" spd="-100000" fill="hold"/>
                                        <p:tgtEl>
                                          <p:spTgt spid="143"/>
                                        </p:tgtEl>
                                        <p:attrNameLst>
                                          <p:attrName>ppt_x</p:attrName>
                                          <p:attrName>ppt_y</p:attrName>
                                        </p:attrNameLst>
                                      </p:cBhvr>
                                      <p:rCtr x="0" y="2477"/>
                                    </p:animMotion>
                                  </p:childTnLst>
                                </p:cTn>
                              </p:par>
                              <p:par>
                                <p:cTn id="20" presetID="10" presetClass="entr" presetSubtype="0" fill="hold" grpId="0" nodeType="withEffect">
                                  <p:stCondLst>
                                    <p:cond delay="15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350"/>
                                        <p:tgtEl>
                                          <p:spTgt spid="140"/>
                                        </p:tgtEl>
                                      </p:cBhvr>
                                    </p:animEffect>
                                  </p:childTnLst>
                                </p:cTn>
                              </p:par>
                              <p:par>
                                <p:cTn id="23" presetID="42" presetClass="path" presetSubtype="0" decel="100000" fill="hold" grpId="1" nodeType="withEffect">
                                  <p:stCondLst>
                                    <p:cond delay="150"/>
                                  </p:stCondLst>
                                  <p:childTnLst>
                                    <p:animMotion origin="layout" path="M 2.91667E-6 1.48148E-6 L 2.91667E-6 0.04954 " pathEditMode="relative" rAng="0" ptsTypes="AA">
                                      <p:cBhvr>
                                        <p:cTn id="24" dur="300" spd="-100000" fill="hold"/>
                                        <p:tgtEl>
                                          <p:spTgt spid="140"/>
                                        </p:tgtEl>
                                        <p:attrNameLst>
                                          <p:attrName>ppt_x</p:attrName>
                                          <p:attrName>ppt_y</p:attrName>
                                        </p:attrNameLst>
                                      </p:cBhvr>
                                      <p:rCtr x="0" y="2477"/>
                                    </p:animMotion>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350"/>
                                        <p:tgtEl>
                                          <p:spTgt spid="144"/>
                                        </p:tgtEl>
                                      </p:cBhvr>
                                    </p:animEffect>
                                  </p:childTnLst>
                                </p:cTn>
                              </p:par>
                              <p:par>
                                <p:cTn id="29" presetID="42" presetClass="path" presetSubtype="0" decel="100000" fill="hold" grpId="1" nodeType="withEffect">
                                  <p:stCondLst>
                                    <p:cond delay="0"/>
                                  </p:stCondLst>
                                  <p:childTnLst>
                                    <p:animMotion origin="layout" path="M 0 -7.40741E-7 L 0 -0.0544 " pathEditMode="relative" rAng="0" ptsTypes="AA">
                                      <p:cBhvr>
                                        <p:cTn id="30" dur="500" spd="-100000" fill="hold"/>
                                        <p:tgtEl>
                                          <p:spTgt spid="144"/>
                                        </p:tgtEl>
                                        <p:attrNameLst>
                                          <p:attrName>ppt_x</p:attrName>
                                          <p:attrName>ppt_y</p:attrName>
                                        </p:attrNameLst>
                                      </p:cBhvr>
                                      <p:rCtr x="0" y="-2731"/>
                                    </p:animMotion>
                                  </p:childTnLst>
                                </p:cTn>
                              </p:par>
                              <p:par>
                                <p:cTn id="31" presetID="22" presetClass="entr" presetSubtype="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0" grpId="0"/>
      <p:bldP spid="140" grpId="1"/>
      <p:bldP spid="141" grpId="0"/>
      <p:bldP spid="141" grpId="1"/>
      <p:bldP spid="142" grpId="0"/>
      <p:bldP spid="142" grpId="1"/>
      <p:bldP spid="143" grpId="0"/>
      <p:bldP spid="143" grpId="1"/>
      <p:bldP spid="144" grpId="0" animBg="1"/>
      <p:bldP spid="14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67A60-A1F3-41DD-815A-EFA5FA043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61CC6-7E41-4F03-B43A-1EC59519A5E8}"/>
              </a:ext>
            </a:extLst>
          </p:cNvPr>
          <p:cNvSpPr>
            <a:spLocks noGrp="1"/>
          </p:cNvSpPr>
          <p:nvPr>
            <p:ph type="title"/>
          </p:nvPr>
        </p:nvSpPr>
        <p:spPr/>
        <p:txBody>
          <a:bodyPr/>
          <a:lstStyle/>
          <a:p>
            <a:r>
              <a:rPr lang="en-US" sz="4000" spc="-98" dirty="0">
                <a:solidFill>
                  <a:schemeClr val="tx1"/>
                </a:solidFill>
                <a:latin typeface="Segoe UI Semibold" panose="020B0702040204020203" pitchFamily="34" charset="0"/>
                <a:cs typeface="Segoe UI Semibold" panose="020B0702040204020203" pitchFamily="34" charset="0"/>
              </a:rPr>
              <a:t>Out of the box</a:t>
            </a:r>
          </a:p>
        </p:txBody>
      </p:sp>
      <p:pic>
        <p:nvPicPr>
          <p:cNvPr id="4" name="Picture 3">
            <a:extLst>
              <a:ext uri="{FF2B5EF4-FFF2-40B4-BE49-F238E27FC236}">
                <a16:creationId xmlns:a16="http://schemas.microsoft.com/office/drawing/2014/main" id="{18E914E0-DEEC-4CC0-A2B3-0556034E29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31011" y="1327370"/>
            <a:ext cx="3734020" cy="6857027"/>
          </a:xfrm>
          <a:prstGeom prst="rect">
            <a:avLst/>
          </a:prstGeom>
        </p:spPr>
      </p:pic>
      <p:pic>
        <p:nvPicPr>
          <p:cNvPr id="6" name="Picture 5">
            <a:extLst>
              <a:ext uri="{FF2B5EF4-FFF2-40B4-BE49-F238E27FC236}">
                <a16:creationId xmlns:a16="http://schemas.microsoft.com/office/drawing/2014/main" id="{7CA28319-9E36-4DFF-8FB3-DBB865F82F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0008" y="1327370"/>
            <a:ext cx="4462674" cy="6857027"/>
          </a:xfrm>
          <a:prstGeom prst="rect">
            <a:avLst/>
          </a:prstGeom>
        </p:spPr>
      </p:pic>
      <p:pic>
        <p:nvPicPr>
          <p:cNvPr id="7" name="Picture 6">
            <a:extLst>
              <a:ext uri="{FF2B5EF4-FFF2-40B4-BE49-F238E27FC236}">
                <a16:creationId xmlns:a16="http://schemas.microsoft.com/office/drawing/2014/main" id="{D7602AD3-069B-4AB2-8AA2-C8286CD695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2320" y="1327370"/>
            <a:ext cx="2679359" cy="6857027"/>
          </a:xfrm>
          <a:prstGeom prst="rect">
            <a:avLst/>
          </a:prstGeom>
        </p:spPr>
      </p:pic>
    </p:spTree>
    <p:extLst>
      <p:ext uri="{BB962C8B-B14F-4D97-AF65-F5344CB8AC3E}">
        <p14:creationId xmlns:p14="http://schemas.microsoft.com/office/powerpoint/2010/main" val="41940423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B0192E-425F-4EB5-A53D-79896AD39BBD}"/>
              </a:ext>
            </a:extLst>
          </p:cNvPr>
          <p:cNvSpPr>
            <a:spLocks noGrp="1"/>
          </p:cNvSpPr>
          <p:nvPr>
            <p:ph type="title"/>
          </p:nvPr>
        </p:nvSpPr>
        <p:spPr>
          <a:xfrm>
            <a:off x="448586" y="1635375"/>
            <a:ext cx="5193584" cy="899537"/>
          </a:xfrm>
        </p:spPr>
        <p:txBody>
          <a:bodyPr vert="horz" wrap="square" lIns="143387" tIns="89617" rIns="143387" bIns="89617" rtlCol="0" anchor="t">
            <a:noAutofit/>
          </a:bodyPr>
          <a:lstStyle/>
          <a:p>
            <a:pPr>
              <a:spcBef>
                <a:spcPts val="0"/>
              </a:spcBef>
            </a:pPr>
            <a:r>
              <a:rPr lang="en-US" sz="3529" spc="-98" dirty="0">
                <a:solidFill>
                  <a:srgbClr val="0078D7"/>
                </a:solidFill>
                <a:latin typeface="Segoe UI Semibold" panose="020B0702040204020203" pitchFamily="34" charset="0"/>
                <a:cs typeface="Segoe UI Semibold" panose="020B0702040204020203" pitchFamily="34" charset="0"/>
              </a:rPr>
              <a:t>Easily</a:t>
            </a:r>
            <a:r>
              <a:rPr lang="en-US" sz="3529" spc="-98" dirty="0">
                <a:solidFill>
                  <a:schemeClr val="tx1"/>
                </a:solidFill>
                <a:latin typeface="Segoe UI Semibold" panose="020B0702040204020203" pitchFamily="34" charset="0"/>
                <a:cs typeface="Segoe UI Semibold" panose="020B0702040204020203" pitchFamily="34" charset="0"/>
              </a:rPr>
              <a:t> create powerful, beautiful looking pages</a:t>
            </a:r>
          </a:p>
        </p:txBody>
      </p:sp>
      <p:sp>
        <p:nvSpPr>
          <p:cNvPr id="7" name="Title 1">
            <a:extLst>
              <a:ext uri="{FF2B5EF4-FFF2-40B4-BE49-F238E27FC236}">
                <a16:creationId xmlns:a16="http://schemas.microsoft.com/office/drawing/2014/main" id="{0B185828-1E04-4A41-853B-E6D1DAF8A538}"/>
              </a:ext>
            </a:extLst>
          </p:cNvPr>
          <p:cNvSpPr txBox="1">
            <a:spLocks/>
          </p:cNvSpPr>
          <p:nvPr/>
        </p:nvSpPr>
        <p:spPr>
          <a:xfrm>
            <a:off x="448586" y="274563"/>
            <a:ext cx="582675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13" spc="-98" dirty="0">
                <a:solidFill>
                  <a:schemeClr val="tx1"/>
                </a:solidFill>
                <a:latin typeface="Segoe UI Semibold" panose="020B0702040204020203" pitchFamily="34" charset="0"/>
                <a:cs typeface="Segoe UI Semibold" panose="020B0702040204020203" pitchFamily="34" charset="0"/>
              </a:rPr>
              <a:t>Authoring</a:t>
            </a:r>
            <a:endParaRPr lang="en-US" sz="4000" spc="-98" dirty="0">
              <a:solidFill>
                <a:schemeClr val="tx1"/>
              </a:solidFill>
              <a:latin typeface="Segoe UI Semibold" panose="020B0702040204020203" pitchFamily="34" charset="0"/>
              <a:cs typeface="Segoe UI Semibold" panose="020B0702040204020203" pitchFamily="34" charset="0"/>
            </a:endParaRPr>
          </a:p>
        </p:txBody>
      </p:sp>
      <p:sp>
        <p:nvSpPr>
          <p:cNvPr id="10" name="Rectangle 9">
            <a:extLst>
              <a:ext uri="{FF2B5EF4-FFF2-40B4-BE49-F238E27FC236}">
                <a16:creationId xmlns:a16="http://schemas.microsoft.com/office/drawing/2014/main" id="{BBBA912D-286B-4EBC-A21E-1A50B581057D}"/>
              </a:ext>
            </a:extLst>
          </p:cNvPr>
          <p:cNvSpPr/>
          <p:nvPr/>
        </p:nvSpPr>
        <p:spPr>
          <a:xfrm>
            <a:off x="896794" y="2980793"/>
            <a:ext cx="44820" cy="2660044"/>
          </a:xfrm>
          <a:prstGeom prst="rect">
            <a:avLst/>
          </a:prstGeom>
          <a:solidFill>
            <a:schemeClr val="tx2"/>
          </a:solidFill>
        </p:spPr>
        <p:txBody>
          <a:bodyPr wrap="none" lIns="548562" anchor="ctr" anchorCtr="0">
            <a:noAutofit/>
          </a:bodyPr>
          <a:lstStyle/>
          <a:p>
            <a:pPr defTabSz="914192">
              <a:lnSpc>
                <a:spcPct val="90000"/>
              </a:lnSpc>
              <a:spcAft>
                <a:spcPts val="588"/>
              </a:spcAft>
            </a:pPr>
            <a:r>
              <a:rPr lang="en-US" sz="1730" dirty="0">
                <a:solidFill>
                  <a:srgbClr val="353535"/>
                </a:solidFill>
                <a:cs typeface="Segoe UI Semibold" panose="020B0702040204020203" pitchFamily="34" charset="0"/>
              </a:rPr>
              <a:t>WYSIWYG authoring</a:t>
            </a:r>
          </a:p>
          <a:p>
            <a:pPr defTabSz="914192">
              <a:lnSpc>
                <a:spcPct val="90000"/>
              </a:lnSpc>
              <a:spcAft>
                <a:spcPts val="588"/>
              </a:spcAft>
            </a:pPr>
            <a:r>
              <a:rPr lang="en-US" sz="1730" dirty="0">
                <a:solidFill>
                  <a:srgbClr val="353535"/>
                </a:solidFill>
                <a:cs typeface="Segoe UI Semibold" panose="020B0702040204020203" pitchFamily="34" charset="0"/>
              </a:rPr>
              <a:t>Multi-column sections</a:t>
            </a:r>
          </a:p>
          <a:p>
            <a:pPr defTabSz="914192">
              <a:lnSpc>
                <a:spcPct val="90000"/>
              </a:lnSpc>
              <a:spcAft>
                <a:spcPts val="588"/>
              </a:spcAft>
            </a:pPr>
            <a:r>
              <a:rPr lang="en-US" sz="1730" dirty="0">
                <a:solidFill>
                  <a:srgbClr val="353535"/>
                </a:solidFill>
                <a:cs typeface="Segoe UI Semibold" panose="020B0702040204020203" pitchFamily="34" charset="0"/>
              </a:rPr>
              <a:t>Drag/ drop editing </a:t>
            </a:r>
          </a:p>
          <a:p>
            <a:pPr defTabSz="914192">
              <a:lnSpc>
                <a:spcPct val="90000"/>
              </a:lnSpc>
              <a:spcAft>
                <a:spcPts val="588"/>
              </a:spcAft>
            </a:pPr>
            <a:r>
              <a:rPr lang="en-US" sz="1730" dirty="0">
                <a:solidFill>
                  <a:srgbClr val="353535"/>
                </a:solidFill>
                <a:cs typeface="Segoe UI Semibold" panose="020B0702040204020203" pitchFamily="34" charset="0"/>
              </a:rPr>
              <a:t>RTE &amp; Paste support </a:t>
            </a:r>
          </a:p>
          <a:p>
            <a:pPr defTabSz="914192">
              <a:lnSpc>
                <a:spcPct val="90000"/>
              </a:lnSpc>
              <a:spcAft>
                <a:spcPts val="588"/>
              </a:spcAft>
            </a:pPr>
            <a:r>
              <a:rPr lang="en-US" sz="1730" dirty="0">
                <a:solidFill>
                  <a:srgbClr val="353535"/>
                </a:solidFill>
                <a:cs typeface="Segoe UI Semibold" panose="020B0702040204020203" pitchFamily="34" charset="0"/>
              </a:rPr>
              <a:t>OOB web parts </a:t>
            </a:r>
          </a:p>
          <a:p>
            <a:pPr defTabSz="914192">
              <a:lnSpc>
                <a:spcPct val="90000"/>
              </a:lnSpc>
              <a:spcAft>
                <a:spcPts val="588"/>
              </a:spcAft>
            </a:pPr>
            <a:r>
              <a:rPr lang="en-US" sz="1730" dirty="0">
                <a:solidFill>
                  <a:srgbClr val="353535"/>
                </a:solidFill>
                <a:cs typeface="Segoe UI Semibold" panose="020B0702040204020203" pitchFamily="34" charset="0"/>
              </a:rPr>
              <a:t>Page Templates</a:t>
            </a:r>
            <a:endParaRPr lang="en-US" sz="2353" dirty="0">
              <a:solidFill>
                <a:srgbClr val="353535"/>
              </a:solidFill>
              <a:cs typeface="Segoe UI Semibold" panose="020B0702040204020203" pitchFamily="34" charset="0"/>
            </a:endParaRPr>
          </a:p>
        </p:txBody>
      </p:sp>
      <p:pic>
        <p:nvPicPr>
          <p:cNvPr id="11" name="Picture 10">
            <a:extLst>
              <a:ext uri="{FF2B5EF4-FFF2-40B4-BE49-F238E27FC236}">
                <a16:creationId xmlns:a16="http://schemas.microsoft.com/office/drawing/2014/main" id="{3C4D3EC8-4A0E-41A9-8611-6BA6417AF0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78868" y="535723"/>
            <a:ext cx="7065211" cy="5786554"/>
          </a:xfrm>
          <a:prstGeom prst="rect">
            <a:avLst/>
          </a:prstGeom>
          <a:ln w="12700">
            <a:solidFill>
              <a:schemeClr val="bg2"/>
            </a:solidFill>
          </a:ln>
        </p:spPr>
      </p:pic>
    </p:spTree>
    <p:custDataLst>
      <p:tags r:id="rId1"/>
    </p:custDataLst>
    <p:extLst>
      <p:ext uri="{BB962C8B-B14F-4D97-AF65-F5344CB8AC3E}">
        <p14:creationId xmlns:p14="http://schemas.microsoft.com/office/powerpoint/2010/main" val="15911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6C69B23F-CA16-48D0-A8FE-75D8B108BE52}"/>
              </a:ext>
            </a:extLst>
          </p:cNvPr>
          <p:cNvSpPr>
            <a:spLocks noGrp="1"/>
          </p:cNvSpPr>
          <p:nvPr>
            <p:ph type="title"/>
          </p:nvPr>
        </p:nvSpPr>
        <p:spPr/>
        <p:txBody>
          <a:bodyPr/>
          <a:lstStyle/>
          <a:p>
            <a:r>
              <a:rPr lang="en-US" sz="3529" spc="-98" dirty="0">
                <a:solidFill>
                  <a:schemeClr val="tx1"/>
                </a:solidFill>
                <a:latin typeface="Segoe UI Semibold" panose="020B0702040204020203" pitchFamily="34" charset="0"/>
                <a:cs typeface="Segoe UI Semibold" panose="020B0702040204020203" pitchFamily="34" charset="0"/>
              </a:rPr>
              <a:t>Web Parts and Toolbox</a:t>
            </a:r>
          </a:p>
        </p:txBody>
      </p:sp>
      <p:pic>
        <p:nvPicPr>
          <p:cNvPr id="5" name="Picture 4">
            <a:extLst>
              <a:ext uri="{FF2B5EF4-FFF2-40B4-BE49-F238E27FC236}">
                <a16:creationId xmlns:a16="http://schemas.microsoft.com/office/drawing/2014/main" id="{231CD44B-5DA1-4B47-9D4D-ABFFB397E4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9307" y="14866"/>
            <a:ext cx="8853251" cy="6828268"/>
          </a:xfrm>
          <a:prstGeom prst="rect">
            <a:avLst/>
          </a:prstGeom>
        </p:spPr>
      </p:pic>
      <p:pic>
        <p:nvPicPr>
          <p:cNvPr id="6" name="Picture 5">
            <a:extLst>
              <a:ext uri="{FF2B5EF4-FFF2-40B4-BE49-F238E27FC236}">
                <a16:creationId xmlns:a16="http://schemas.microsoft.com/office/drawing/2014/main" id="{6D1B53F7-E1EF-401D-B580-301270CB78A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9307" y="14866"/>
            <a:ext cx="8841626" cy="6853814"/>
          </a:xfrm>
          <a:prstGeom prst="rect">
            <a:avLst/>
          </a:prstGeom>
        </p:spPr>
      </p:pic>
      <p:pic>
        <p:nvPicPr>
          <p:cNvPr id="7" name="Picture 6">
            <a:extLst>
              <a:ext uri="{FF2B5EF4-FFF2-40B4-BE49-F238E27FC236}">
                <a16:creationId xmlns:a16="http://schemas.microsoft.com/office/drawing/2014/main" id="{29B72631-B060-4EB2-B568-C55B0E7E323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0932" y="24887"/>
            <a:ext cx="8841626" cy="6843793"/>
          </a:xfrm>
          <a:prstGeom prst="rect">
            <a:avLst/>
          </a:prstGeom>
        </p:spPr>
      </p:pic>
      <p:sp>
        <p:nvSpPr>
          <p:cNvPr id="9" name="Rectangle 8">
            <a:extLst>
              <a:ext uri="{FF2B5EF4-FFF2-40B4-BE49-F238E27FC236}">
                <a16:creationId xmlns:a16="http://schemas.microsoft.com/office/drawing/2014/main" id="{DB6353BF-7D8D-4307-875A-12F34869BF9B}"/>
              </a:ext>
            </a:extLst>
          </p:cNvPr>
          <p:cNvSpPr/>
          <p:nvPr/>
        </p:nvSpPr>
        <p:spPr>
          <a:xfrm flipH="1">
            <a:off x="717511" y="2622227"/>
            <a:ext cx="44820" cy="2868527"/>
          </a:xfrm>
          <a:prstGeom prst="rect">
            <a:avLst/>
          </a:prstGeom>
          <a:solidFill>
            <a:schemeClr val="tx2"/>
          </a:solidFill>
        </p:spPr>
        <p:txBody>
          <a:bodyPr wrap="none" lIns="548562" anchor="ctr" anchorCtr="0">
            <a:noAutofit/>
          </a:bodyPr>
          <a:lstStyle/>
          <a:p>
            <a:pPr marL="0" lvl="1">
              <a:spcBef>
                <a:spcPts val="1800"/>
              </a:spcBef>
            </a:pPr>
            <a:endParaRPr lang="en-US" sz="1961" dirty="0">
              <a:gradFill>
                <a:gsLst>
                  <a:gs pos="1250">
                    <a:schemeClr val="tx1"/>
                  </a:gs>
                  <a:gs pos="100000">
                    <a:schemeClr val="tx1"/>
                  </a:gs>
                </a:gsLst>
                <a:lin ang="5400000" scaled="0"/>
              </a:gradFill>
            </a:endParaRPr>
          </a:p>
          <a:p>
            <a:pPr marL="0" lvl="1">
              <a:spcBef>
                <a:spcPts val="1800"/>
              </a:spcBef>
            </a:pPr>
            <a:r>
              <a:rPr lang="en-US" sz="1961" dirty="0">
                <a:gradFill>
                  <a:gsLst>
                    <a:gs pos="1250">
                      <a:schemeClr val="tx1"/>
                    </a:gs>
                    <a:gs pos="100000">
                      <a:schemeClr val="tx1"/>
                    </a:gs>
                  </a:gsLst>
                  <a:lin ang="5400000" scaled="0"/>
                </a:gradFill>
              </a:rPr>
              <a:t>Large Tool Box</a:t>
            </a:r>
          </a:p>
          <a:p>
            <a:pPr marL="0" lvl="1">
              <a:spcBef>
                <a:spcPts val="1800"/>
              </a:spcBef>
            </a:pPr>
            <a:r>
              <a:rPr lang="en-US" sz="1961" dirty="0">
                <a:gradFill>
                  <a:gsLst>
                    <a:gs pos="1250">
                      <a:schemeClr val="tx1"/>
                    </a:gs>
                    <a:gs pos="100000">
                      <a:schemeClr val="tx1"/>
                    </a:gs>
                  </a:gsLst>
                  <a:lin ang="5400000" scaled="0"/>
                </a:gradFill>
              </a:rPr>
              <a:t>Search</a:t>
            </a:r>
          </a:p>
          <a:p>
            <a:pPr marL="0" lvl="1">
              <a:spcBef>
                <a:spcPts val="1800"/>
              </a:spcBef>
            </a:pPr>
            <a:r>
              <a:rPr lang="en-US" sz="1961" dirty="0">
                <a:gradFill>
                  <a:gsLst>
                    <a:gs pos="1250">
                      <a:schemeClr val="tx1"/>
                    </a:gs>
                    <a:gs pos="100000">
                      <a:schemeClr val="tx1"/>
                    </a:gs>
                  </a:gsLst>
                  <a:lin ang="5400000" scaled="0"/>
                </a:gradFill>
              </a:rPr>
              <a:t>Sort by Group or Alpha</a:t>
            </a:r>
          </a:p>
          <a:p>
            <a:pPr marL="0" lvl="1">
              <a:spcBef>
                <a:spcPts val="1800"/>
              </a:spcBef>
            </a:pPr>
            <a:r>
              <a:rPr lang="en-US" sz="1961" dirty="0">
                <a:gradFill>
                  <a:gsLst>
                    <a:gs pos="1250">
                      <a:schemeClr val="tx1"/>
                    </a:gs>
                    <a:gs pos="100000">
                      <a:schemeClr val="tx1"/>
                    </a:gs>
                  </a:gsLst>
                  <a:lin ang="5400000" scaled="0"/>
                </a:gradFill>
              </a:rPr>
              <a:t>Includes Connectors </a:t>
            </a:r>
          </a:p>
          <a:p>
            <a:pPr marL="0" lvl="1">
              <a:spcBef>
                <a:spcPts val="1800"/>
              </a:spcBef>
            </a:pPr>
            <a:r>
              <a:rPr lang="en-US" sz="1961" dirty="0">
                <a:gradFill>
                  <a:gsLst>
                    <a:gs pos="1250">
                      <a:schemeClr val="tx1"/>
                    </a:gs>
                    <a:gs pos="100000">
                      <a:schemeClr val="tx1"/>
                    </a:gs>
                  </a:gsLst>
                  <a:lin ang="5400000" scaled="0"/>
                </a:gradFill>
              </a:rPr>
              <a:t>Includes SharePoint Add-ins</a:t>
            </a:r>
          </a:p>
          <a:p>
            <a:pPr marL="0" lvl="1">
              <a:spcBef>
                <a:spcPts val="1800"/>
              </a:spcBef>
            </a:pPr>
            <a:endParaRPr lang="en-US" sz="1961" dirty="0">
              <a:gradFill>
                <a:gsLst>
                  <a:gs pos="1250">
                    <a:schemeClr val="tx1"/>
                  </a:gs>
                  <a:gs pos="100000">
                    <a:schemeClr val="tx1"/>
                  </a:gs>
                </a:gsLst>
                <a:lin ang="5400000" scaled="0"/>
              </a:gradFill>
            </a:endParaRPr>
          </a:p>
        </p:txBody>
      </p:sp>
      <p:sp>
        <p:nvSpPr>
          <p:cNvPr id="2" name="Rectangle 1">
            <a:extLst>
              <a:ext uri="{FF2B5EF4-FFF2-40B4-BE49-F238E27FC236}">
                <a16:creationId xmlns:a16="http://schemas.microsoft.com/office/drawing/2014/main" id="{45102AA6-386E-4BE1-8D06-A0047776F86E}"/>
              </a:ext>
            </a:extLst>
          </p:cNvPr>
          <p:cNvSpPr/>
          <p:nvPr/>
        </p:nvSpPr>
        <p:spPr bwMode="auto">
          <a:xfrm>
            <a:off x="6275283" y="5132189"/>
            <a:ext cx="537849" cy="53784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3C0BE6D0-E52D-492F-BB5F-0069D32291B9}"/>
              </a:ext>
            </a:extLst>
          </p:cNvPr>
          <p:cNvGrpSpPr/>
          <p:nvPr/>
        </p:nvGrpSpPr>
        <p:grpSpPr>
          <a:xfrm>
            <a:off x="5381200" y="11653"/>
            <a:ext cx="8859733" cy="6857027"/>
            <a:chOff x="5395286" y="3368"/>
            <a:chExt cx="9037389" cy="6994525"/>
          </a:xfrm>
        </p:grpSpPr>
        <p:pic>
          <p:nvPicPr>
            <p:cNvPr id="4" name="Picture 3">
              <a:extLst>
                <a:ext uri="{FF2B5EF4-FFF2-40B4-BE49-F238E27FC236}">
                  <a16:creationId xmlns:a16="http://schemas.microsoft.com/office/drawing/2014/main" id="{05B2BCB8-C24E-4399-B1AF-F1A10AB8F7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95286" y="3368"/>
              <a:ext cx="9037389" cy="6994525"/>
            </a:xfrm>
            <a:prstGeom prst="rect">
              <a:avLst/>
            </a:prstGeom>
          </p:spPr>
        </p:pic>
        <p:grpSp>
          <p:nvGrpSpPr>
            <p:cNvPr id="20" name="Group 19">
              <a:extLst>
                <a:ext uri="{FF2B5EF4-FFF2-40B4-BE49-F238E27FC236}">
                  <a16:creationId xmlns:a16="http://schemas.microsoft.com/office/drawing/2014/main" id="{359EFBE3-71B9-4180-9C5F-C4A9031DE098}"/>
                </a:ext>
              </a:extLst>
            </p:cNvPr>
            <p:cNvGrpSpPr/>
            <p:nvPr/>
          </p:nvGrpSpPr>
          <p:grpSpPr>
            <a:xfrm>
              <a:off x="6376217" y="5242695"/>
              <a:ext cx="621846" cy="622403"/>
              <a:chOff x="6376217" y="5242695"/>
              <a:chExt cx="621846" cy="622403"/>
            </a:xfrm>
          </p:grpSpPr>
          <p:pic>
            <p:nvPicPr>
              <p:cNvPr id="10" name="Picture 9">
                <a:extLst>
                  <a:ext uri="{FF2B5EF4-FFF2-40B4-BE49-F238E27FC236}">
                    <a16:creationId xmlns:a16="http://schemas.microsoft.com/office/drawing/2014/main" id="{B4D7CE85-C171-4491-9689-798D351787D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41728" y="5242695"/>
                <a:ext cx="290825" cy="344453"/>
              </a:xfrm>
              <a:prstGeom prst="rect">
                <a:avLst/>
              </a:prstGeom>
            </p:spPr>
          </p:pic>
          <p:pic>
            <p:nvPicPr>
              <p:cNvPr id="17" name="Picture 16">
                <a:extLst>
                  <a:ext uri="{FF2B5EF4-FFF2-40B4-BE49-F238E27FC236}">
                    <a16:creationId xmlns:a16="http://schemas.microsoft.com/office/drawing/2014/main" id="{F0C04FE5-395D-4A52-94D4-BA15D0922D7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6217" y="5523692"/>
                <a:ext cx="621846" cy="341406"/>
              </a:xfrm>
              <a:prstGeom prst="rect">
                <a:avLst/>
              </a:prstGeom>
            </p:spPr>
          </p:pic>
        </p:grpSp>
      </p:grpSp>
    </p:spTree>
    <p:extLst>
      <p:ext uri="{BB962C8B-B14F-4D97-AF65-F5344CB8AC3E}">
        <p14:creationId xmlns:p14="http://schemas.microsoft.com/office/powerpoint/2010/main" val="89173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AB69F-8D42-4DCC-8570-89BF34ADF4B8}"/>
              </a:ext>
            </a:extLst>
          </p:cNvPr>
          <p:cNvSpPr>
            <a:spLocks noGrp="1"/>
          </p:cNvSpPr>
          <p:nvPr>
            <p:ph type="title"/>
          </p:nvPr>
        </p:nvSpPr>
        <p:spPr>
          <a:xfrm>
            <a:off x="627868" y="1098321"/>
            <a:ext cx="4302793" cy="543097"/>
          </a:xfrm>
        </p:spPr>
        <p:txBody>
          <a:bodyPr/>
          <a:lstStyle/>
          <a:p>
            <a:r>
              <a:rPr lang="en-US" sz="3529" spc="-98" dirty="0">
                <a:solidFill>
                  <a:schemeClr val="tx1"/>
                </a:solidFill>
                <a:latin typeface="Segoe UI Semibold" panose="020B0702040204020203" pitchFamily="34" charset="0"/>
                <a:cs typeface="Segoe UI Semibold" panose="020B0702040204020203" pitchFamily="34" charset="0"/>
              </a:rPr>
              <a:t>Admin Center</a:t>
            </a:r>
          </a:p>
        </p:txBody>
      </p:sp>
      <p:pic>
        <p:nvPicPr>
          <p:cNvPr id="10" name="Picture 9">
            <a:extLst>
              <a:ext uri="{FF2B5EF4-FFF2-40B4-BE49-F238E27FC236}">
                <a16:creationId xmlns:a16="http://schemas.microsoft.com/office/drawing/2014/main" id="{D6A920F1-6C03-4A87-A089-BC52B55E32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47793" y="358817"/>
            <a:ext cx="10880562" cy="6125294"/>
          </a:xfrm>
          <a:prstGeom prst="rect">
            <a:avLst/>
          </a:prstGeom>
        </p:spPr>
      </p:pic>
      <p:sp>
        <p:nvSpPr>
          <p:cNvPr id="4" name="Rectangle 3">
            <a:extLst>
              <a:ext uri="{FF2B5EF4-FFF2-40B4-BE49-F238E27FC236}">
                <a16:creationId xmlns:a16="http://schemas.microsoft.com/office/drawing/2014/main" id="{4E5FC26D-BD99-46F9-A8D0-C9CAA09B53D4}"/>
              </a:ext>
            </a:extLst>
          </p:cNvPr>
          <p:cNvSpPr/>
          <p:nvPr/>
        </p:nvSpPr>
        <p:spPr>
          <a:xfrm flipH="1">
            <a:off x="448585" y="2442944"/>
            <a:ext cx="45719" cy="2332256"/>
          </a:xfrm>
          <a:prstGeom prst="rect">
            <a:avLst/>
          </a:prstGeom>
          <a:solidFill>
            <a:schemeClr val="tx2"/>
          </a:solidFill>
        </p:spPr>
        <p:txBody>
          <a:bodyPr wrap="none" lIns="548562" anchor="ctr" anchorCtr="0">
            <a:noAutofit/>
          </a:bodyPr>
          <a:lstStyle/>
          <a:p>
            <a:pPr marL="0" lvl="1">
              <a:spcBef>
                <a:spcPts val="1800"/>
              </a:spcBef>
            </a:pPr>
            <a:r>
              <a:rPr lang="en-US" sz="1961" dirty="0">
                <a:gradFill>
                  <a:gsLst>
                    <a:gs pos="1250">
                      <a:schemeClr val="tx1"/>
                    </a:gs>
                    <a:gs pos="100000">
                      <a:schemeClr val="tx1"/>
                    </a:gs>
                  </a:gsLst>
                  <a:lin ang="5400000" scaled="0"/>
                </a:gradFill>
              </a:rPr>
              <a:t>Great new experience for managing </a:t>
            </a:r>
            <a:br>
              <a:rPr lang="en-US" sz="1961" dirty="0">
                <a:gradFill>
                  <a:gsLst>
                    <a:gs pos="1250">
                      <a:schemeClr val="tx1"/>
                    </a:gs>
                    <a:gs pos="100000">
                      <a:schemeClr val="tx1"/>
                    </a:gs>
                  </a:gsLst>
                  <a:lin ang="5400000" scaled="0"/>
                </a:gradFill>
              </a:rPr>
            </a:br>
            <a:r>
              <a:rPr lang="en-US" sz="1961" dirty="0">
                <a:gradFill>
                  <a:gsLst>
                    <a:gs pos="1250">
                      <a:schemeClr val="tx1"/>
                    </a:gs>
                    <a:gs pos="100000">
                      <a:schemeClr val="tx1"/>
                    </a:gs>
                  </a:gsLst>
                  <a:lin ang="5400000" scaled="0"/>
                </a:gradFill>
              </a:rPr>
              <a:t>modern site types. (Groups, Comm. Sites)</a:t>
            </a:r>
          </a:p>
          <a:p>
            <a:pPr marL="0" lvl="1">
              <a:spcBef>
                <a:spcPts val="1800"/>
              </a:spcBef>
            </a:pPr>
            <a:r>
              <a:rPr lang="en-US" sz="1961" dirty="0">
                <a:gradFill>
                  <a:gsLst>
                    <a:gs pos="1250">
                      <a:schemeClr val="tx1"/>
                    </a:gs>
                    <a:gs pos="100000">
                      <a:schemeClr val="tx1"/>
                    </a:gs>
                  </a:gsLst>
                  <a:lin ang="5400000" scaled="0"/>
                </a:gradFill>
              </a:rPr>
              <a:t>Updated look and feel to match the </a:t>
            </a:r>
            <a:br>
              <a:rPr lang="en-US" sz="1961" dirty="0">
                <a:gradFill>
                  <a:gsLst>
                    <a:gs pos="1250">
                      <a:schemeClr val="tx1"/>
                    </a:gs>
                    <a:gs pos="100000">
                      <a:schemeClr val="tx1"/>
                    </a:gs>
                  </a:gsLst>
                  <a:lin ang="5400000" scaled="0"/>
                </a:gradFill>
              </a:rPr>
            </a:br>
            <a:r>
              <a:rPr lang="en-US" sz="1961" dirty="0">
                <a:gradFill>
                  <a:gsLst>
                    <a:gs pos="1250">
                      <a:schemeClr val="tx1"/>
                    </a:gs>
                    <a:gs pos="100000">
                      <a:schemeClr val="tx1"/>
                    </a:gs>
                  </a:gsLst>
                  <a:lin ang="5400000" scaled="0"/>
                </a:gradFill>
              </a:rPr>
              <a:t>rest of the SharePoint experience</a:t>
            </a:r>
          </a:p>
          <a:p>
            <a:pPr marL="0" lvl="1">
              <a:spcBef>
                <a:spcPts val="1800"/>
              </a:spcBef>
            </a:pPr>
            <a:r>
              <a:rPr lang="en-US" sz="1961" dirty="0">
                <a:gradFill>
                  <a:gsLst>
                    <a:gs pos="1250">
                      <a:schemeClr val="tx1"/>
                    </a:gs>
                    <a:gs pos="100000">
                      <a:schemeClr val="tx1"/>
                    </a:gs>
                  </a:gsLst>
                  <a:lin ang="5400000" scaled="0"/>
                </a:gradFill>
              </a:rPr>
              <a:t>Build on Modern Tech SPFx + Fabric React</a:t>
            </a:r>
          </a:p>
        </p:txBody>
      </p:sp>
    </p:spTree>
    <p:extLst>
      <p:ext uri="{BB962C8B-B14F-4D97-AF65-F5344CB8AC3E}">
        <p14:creationId xmlns:p14="http://schemas.microsoft.com/office/powerpoint/2010/main" val="2321674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Quick look on modern SharePoint</a:t>
            </a:r>
          </a:p>
        </p:txBody>
      </p:sp>
    </p:spTree>
    <p:extLst>
      <p:ext uri="{BB962C8B-B14F-4D97-AF65-F5344CB8AC3E}">
        <p14:creationId xmlns:p14="http://schemas.microsoft.com/office/powerpoint/2010/main" val="293512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b6fef-1a6d-40f9-94ec-8ebf4a064e98&quot;,&quot;TimeStamp&quot;:&quot;2017-07-14T14:49:00.6705788-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0b6fef-1a6d-40f9-94ec-8ebf4a064e98&quot;,&quot;TimeStamp&quot;:&quot;2017-07-14T14:49:00.6705788-07:00&quot;}"/>
</p:tagLst>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C7E7B87505954C993566CBFFD731F7" ma:contentTypeVersion="0" ma:contentTypeDescription="Create a new document." ma:contentTypeScope="" ma:versionID="7ed4fb5b13cc4b7c8de7dd58bed93a5c">
  <xsd:schema xmlns:xsd="http://www.w3.org/2001/XMLSchema" xmlns:xs="http://www.w3.org/2001/XMLSchema" xmlns:p="http://schemas.microsoft.com/office/2006/metadata/properties" targetNamespace="http://schemas.microsoft.com/office/2006/metadata/properties" ma:root="true" ma:fieldsID="124fd2d4348e31d7b7bcc391e9da950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DC5BD1-DB22-4095-B831-670261568DB1}"/>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f655ae0-5d71-4e0b-9f05-d592f3e34b8a"/>
    <ds:schemaRef ds:uri="http://purl.org/dc/terms/"/>
    <ds:schemaRef ds:uri="http://schemas.openxmlformats.org/package/2006/metadata/core-properties"/>
    <ds:schemaRef ds:uri="cf65adce-5d50-46bd-bc47-6882cb75c09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Microsoft_Build_2018_16x9_Breakout_Template</Template>
  <TotalTime>2431</TotalTime>
  <Words>1596</Words>
  <Application>Microsoft Office PowerPoint</Application>
  <PresentationFormat>Widescreen</PresentationFormat>
  <Paragraphs>293</Paragraphs>
  <Slides>37</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Consolas</vt:lpstr>
      <vt:lpstr>MWF MDL2 Assets</vt:lpstr>
      <vt:lpstr>Segoe UI</vt:lpstr>
      <vt:lpstr>Segoe UI Light</vt:lpstr>
      <vt:lpstr>Segoe UI Semibold</vt:lpstr>
      <vt:lpstr>Segoe UI Semilight</vt:lpstr>
      <vt:lpstr>Wingdings</vt:lpstr>
      <vt:lpstr>5-50195_Microsoft_Build_Template</vt:lpstr>
      <vt:lpstr>PowerPoint Presentation</vt:lpstr>
      <vt:lpstr>Leveraging SharePoint as a development platform for the modern intranet </vt:lpstr>
      <vt:lpstr>PowerPoint Presentation</vt:lpstr>
      <vt:lpstr>Connect the workplace</vt:lpstr>
      <vt:lpstr>Out of the box</vt:lpstr>
      <vt:lpstr>Easily create powerful, beautiful looking pages</vt:lpstr>
      <vt:lpstr>Web Parts and Toolbox</vt:lpstr>
      <vt:lpstr>Admin Center</vt:lpstr>
      <vt:lpstr>DEMO</vt:lpstr>
      <vt:lpstr>Momentum – Partners building with SharePoint</vt:lpstr>
      <vt:lpstr>Office 365 Platform</vt:lpstr>
      <vt:lpstr>SharePoint as enterprise development platform</vt:lpstr>
      <vt:lpstr>SharePoint Framework and Microsoft Graph</vt:lpstr>
      <vt:lpstr>Graph and 3rd party API access</vt:lpstr>
      <vt:lpstr>DEMO</vt:lpstr>
      <vt:lpstr>SharePoint Framework v1.5</vt:lpstr>
      <vt:lpstr>Global deployment of SPFx Extensions</vt:lpstr>
      <vt:lpstr>Global deployment of SPFx Extensions - Logical architecture</vt:lpstr>
      <vt:lpstr>DEMO</vt:lpstr>
      <vt:lpstr>SharePoint Framework Dynamic Data</vt:lpstr>
      <vt:lpstr>SharePoint Framework Dynamic Data</vt:lpstr>
      <vt:lpstr>DEMO</vt:lpstr>
      <vt:lpstr>SharePoint and Teams – Building enterprise solutions which work in both platforms</vt:lpstr>
      <vt:lpstr>SharePoint Framework solutions as MS Teams tabs</vt:lpstr>
      <vt:lpstr>SharePoint Framework Enterprise Solutions in SP</vt:lpstr>
      <vt:lpstr>SharePoint Framework Enterprise Solutions in Teams</vt:lpstr>
      <vt:lpstr>Teams SaaS/ISV Solutions in Teams</vt:lpstr>
      <vt:lpstr>Teams SaaS/ISV Solutions in SharePoint</vt:lpstr>
      <vt:lpstr>SharePoint as the hosting platform for your Microsoft Teams solutions</vt:lpstr>
      <vt:lpstr>DEMO</vt:lpstr>
      <vt:lpstr>Open-source SharePoint Portal reference solution</vt:lpstr>
      <vt:lpstr>Open-source SharePoint Portal reference solution</vt:lpstr>
      <vt:lpstr>Road map - calendar year 2018</vt:lpstr>
      <vt:lpstr>PowerPoint Presentation</vt:lpstr>
      <vt:lpstr>Q&amp;A</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dc:subject>
  <dc:creator>Vesa Juvonen</dc:creator>
  <cp:keywords>Microsoft Build</cp:keywords>
  <dc:description/>
  <cp:lastModifiedBy>Vesa Juvonen</cp:lastModifiedBy>
  <cp:revision>30</cp:revision>
  <dcterms:created xsi:type="dcterms:W3CDTF">2018-04-20T10:18:40Z</dcterms:created>
  <dcterms:modified xsi:type="dcterms:W3CDTF">2018-05-09T14:20:06Z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0x01010040C7E7B87505954C993566CBFFD731F7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y fmtid="{D5CDD505-2E9C-101B-9397-08002B2CF9AE}" pid="23" name="ConfidentialityTaxHTField0">
    <vt:lpwstr>internal users|461efa83-0283-486a-a8d5-943328f3693f</vt:lpwstr>
  </property>
  <property fmtid="{D5CDD505-2E9C-101B-9397-08002B2CF9AE}" pid="24" name="TaxCatchAll">
    <vt:lpwstr>2;#internal users|461efa83-0283-486a-a8d5-943328f3693f;#42;#Microsoft Build</vt:lpwstr>
  </property>
  <property fmtid="{D5CDD505-2E9C-101B-9397-08002B2CF9AE}" pid="25" name="TaxKeywordTaxHTField">
    <vt:lpwstr>Microsoft Build|98156d08-f86c-467a-ad79-de9e9c534df7</vt:lpwstr>
  </property>
  <property fmtid="{D5CDD505-2E9C-101B-9397-08002B2CF9AE}" pid="26" name="Confidentiality">
    <vt:lpwstr>2;#internal users|461efa83-0283-486a-a8d5-943328f3693f</vt:lpwstr>
  </property>
</Properties>
</file>